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72" r:id="rId7"/>
    <p:sldId id="261" r:id="rId8"/>
    <p:sldId id="273" r:id="rId9"/>
    <p:sldId id="267" r:id="rId10"/>
    <p:sldId id="260" r:id="rId11"/>
    <p:sldId id="266" r:id="rId12"/>
    <p:sldId id="270" r:id="rId13"/>
    <p:sldId id="288" r:id="rId14"/>
    <p:sldId id="289" r:id="rId15"/>
    <p:sldId id="265" r:id="rId16"/>
    <p:sldId id="271" r:id="rId17"/>
    <p:sldId id="269" r:id="rId18"/>
    <p:sldId id="268" r:id="rId19"/>
    <p:sldId id="275" r:id="rId20"/>
    <p:sldId id="274" r:id="rId21"/>
    <p:sldId id="276" r:id="rId22"/>
    <p:sldId id="277" r:id="rId23"/>
    <p:sldId id="279" r:id="rId24"/>
    <p:sldId id="278" r:id="rId25"/>
    <p:sldId id="282" r:id="rId26"/>
    <p:sldId id="281" r:id="rId27"/>
    <p:sldId id="283" r:id="rId28"/>
    <p:sldId id="287" r:id="rId29"/>
    <p:sldId id="284" r:id="rId30"/>
    <p:sldId id="285" r:id="rId31"/>
    <p:sldId id="286" r:id="rId3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8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210E0221-58AF-4BB4-9B7D-27000F8DC1A1}" type="datetimeFigureOut">
              <a:rPr lang="de-DE"/>
              <a:pPr>
                <a:defRPr/>
              </a:pPr>
              <a:t>24.03.2016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2FBE817-CBAE-4ADC-8FA8-40AA0B5D4248}" type="slidenum">
              <a:rPr lang="de-DE"/>
              <a:pPr>
                <a:defRPr/>
              </a:pPr>
              <a:t>‹Nr.›</a:t>
            </a:fld>
            <a:endParaRPr lang="de-DE"/>
          </a:p>
        </p:txBody>
      </p:sp>
    </p:spTree>
    <p:extLst>
      <p:ext uri="{BB962C8B-B14F-4D97-AF65-F5344CB8AC3E}">
        <p14:creationId xmlns:p14="http://schemas.microsoft.com/office/powerpoint/2010/main" val="1484081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E2644220-F9FF-44C0-846D-5072A47BDDB2}" type="datetimeFigureOut">
              <a:rPr lang="de-DE"/>
              <a:pPr>
                <a:defRPr/>
              </a:pPr>
              <a:t>24.03.2016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C3F04CA-D389-4CF8-8980-33DB507770E8}" type="slidenum">
              <a:rPr lang="de-DE"/>
              <a:pPr>
                <a:defRPr/>
              </a:pPr>
              <a:t>‹Nr.›</a:t>
            </a:fld>
            <a:endParaRPr lang="de-DE"/>
          </a:p>
        </p:txBody>
      </p:sp>
    </p:spTree>
    <p:extLst>
      <p:ext uri="{BB962C8B-B14F-4D97-AF65-F5344CB8AC3E}">
        <p14:creationId xmlns:p14="http://schemas.microsoft.com/office/powerpoint/2010/main" val="222371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DDD21BCC-4D91-4BE6-83BF-952E632F1481}" type="datetimeFigureOut">
              <a:rPr lang="de-DE"/>
              <a:pPr>
                <a:defRPr/>
              </a:pPr>
              <a:t>24.03.2016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388758E-777B-4DF1-BF72-1FE7AB50E262}" type="slidenum">
              <a:rPr lang="de-DE"/>
              <a:pPr>
                <a:defRPr/>
              </a:pPr>
              <a:t>‹Nr.›</a:t>
            </a:fld>
            <a:endParaRPr lang="de-DE"/>
          </a:p>
        </p:txBody>
      </p:sp>
    </p:spTree>
    <p:extLst>
      <p:ext uri="{BB962C8B-B14F-4D97-AF65-F5344CB8AC3E}">
        <p14:creationId xmlns:p14="http://schemas.microsoft.com/office/powerpoint/2010/main" val="307868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2EB1CB55-A71E-42DF-B1F7-6CACF05E91B3}" type="datetimeFigureOut">
              <a:rPr lang="de-DE"/>
              <a:pPr>
                <a:defRPr/>
              </a:pPr>
              <a:t>24.03.2016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F7BE6FB-3DC4-43C8-80F2-EFF7257D5310}" type="slidenum">
              <a:rPr lang="de-DE"/>
              <a:pPr>
                <a:defRPr/>
              </a:pPr>
              <a:t>‹Nr.›</a:t>
            </a:fld>
            <a:endParaRPr lang="de-DE"/>
          </a:p>
        </p:txBody>
      </p:sp>
    </p:spTree>
    <p:extLst>
      <p:ext uri="{BB962C8B-B14F-4D97-AF65-F5344CB8AC3E}">
        <p14:creationId xmlns:p14="http://schemas.microsoft.com/office/powerpoint/2010/main" val="11872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CB686FC2-7D0D-4148-B04B-517E331EAD96}" type="datetimeFigureOut">
              <a:rPr lang="de-DE"/>
              <a:pPr>
                <a:defRPr/>
              </a:pPr>
              <a:t>24.03.2016</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980F6AE-0614-4DEC-83E7-00A6B18D0FC4}" type="slidenum">
              <a:rPr lang="de-DE"/>
              <a:pPr>
                <a:defRPr/>
              </a:pPr>
              <a:t>‹Nr.›</a:t>
            </a:fld>
            <a:endParaRPr lang="de-DE"/>
          </a:p>
        </p:txBody>
      </p:sp>
    </p:spTree>
    <p:extLst>
      <p:ext uri="{BB962C8B-B14F-4D97-AF65-F5344CB8AC3E}">
        <p14:creationId xmlns:p14="http://schemas.microsoft.com/office/powerpoint/2010/main" val="159143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EF6C3325-8E6A-400A-864A-A29DA95C6ABE}" type="datetimeFigureOut">
              <a:rPr lang="de-DE"/>
              <a:pPr>
                <a:defRPr/>
              </a:pPr>
              <a:t>24.03.2016</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9BD45B7-5D16-4383-92E3-CF7D117C5AB6}" type="slidenum">
              <a:rPr lang="de-DE"/>
              <a:pPr>
                <a:defRPr/>
              </a:pPr>
              <a:t>‹Nr.›</a:t>
            </a:fld>
            <a:endParaRPr lang="de-DE"/>
          </a:p>
        </p:txBody>
      </p:sp>
    </p:spTree>
    <p:extLst>
      <p:ext uri="{BB962C8B-B14F-4D97-AF65-F5344CB8AC3E}">
        <p14:creationId xmlns:p14="http://schemas.microsoft.com/office/powerpoint/2010/main" val="20572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A400FDA4-153A-4215-905E-666BC5195CFD}" type="datetimeFigureOut">
              <a:rPr lang="de-DE"/>
              <a:pPr>
                <a:defRPr/>
              </a:pPr>
              <a:t>24.03.2016</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700DC22F-D70B-4E0A-A908-A51A498A9D7D}" type="slidenum">
              <a:rPr lang="de-DE"/>
              <a:pPr>
                <a:defRPr/>
              </a:pPr>
              <a:t>‹Nr.›</a:t>
            </a:fld>
            <a:endParaRPr lang="de-DE"/>
          </a:p>
        </p:txBody>
      </p:sp>
    </p:spTree>
    <p:extLst>
      <p:ext uri="{BB962C8B-B14F-4D97-AF65-F5344CB8AC3E}">
        <p14:creationId xmlns:p14="http://schemas.microsoft.com/office/powerpoint/2010/main" val="3383951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D7D38833-A283-4674-B528-EE3D559AF716}" type="datetimeFigureOut">
              <a:rPr lang="de-DE"/>
              <a:pPr>
                <a:defRPr/>
              </a:pPr>
              <a:t>24.03.2016</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8B9906FD-5F6C-4325-AAD2-FD15E6A0489F}" type="slidenum">
              <a:rPr lang="de-DE"/>
              <a:pPr>
                <a:defRPr/>
              </a:pPr>
              <a:t>‹Nr.›</a:t>
            </a:fld>
            <a:endParaRPr lang="de-DE"/>
          </a:p>
        </p:txBody>
      </p:sp>
    </p:spTree>
    <p:extLst>
      <p:ext uri="{BB962C8B-B14F-4D97-AF65-F5344CB8AC3E}">
        <p14:creationId xmlns:p14="http://schemas.microsoft.com/office/powerpoint/2010/main" val="3341312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C8B7998F-EEAB-4A6F-8D51-7DD481BE3A7E}" type="datetimeFigureOut">
              <a:rPr lang="de-DE"/>
              <a:pPr>
                <a:defRPr/>
              </a:pPr>
              <a:t>24.03.2016</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7692BD9-C81B-4D3B-A717-158CCC1F7125}" type="slidenum">
              <a:rPr lang="de-DE"/>
              <a:pPr>
                <a:defRPr/>
              </a:pPr>
              <a:t>‹Nr.›</a:t>
            </a:fld>
            <a:endParaRPr lang="de-DE"/>
          </a:p>
        </p:txBody>
      </p:sp>
    </p:spTree>
    <p:extLst>
      <p:ext uri="{BB962C8B-B14F-4D97-AF65-F5344CB8AC3E}">
        <p14:creationId xmlns:p14="http://schemas.microsoft.com/office/powerpoint/2010/main" val="4095641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58546F80-5F92-4E70-B65B-B0B3A7004C69}" type="datetimeFigureOut">
              <a:rPr lang="de-DE"/>
              <a:pPr>
                <a:defRPr/>
              </a:pPr>
              <a:t>24.03.2016</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0E8F525-BD1C-438C-B273-36495FA54D94}" type="slidenum">
              <a:rPr lang="de-DE"/>
              <a:pPr>
                <a:defRPr/>
              </a:pPr>
              <a:t>‹Nr.›</a:t>
            </a:fld>
            <a:endParaRPr lang="de-DE"/>
          </a:p>
        </p:txBody>
      </p:sp>
    </p:spTree>
    <p:extLst>
      <p:ext uri="{BB962C8B-B14F-4D97-AF65-F5344CB8AC3E}">
        <p14:creationId xmlns:p14="http://schemas.microsoft.com/office/powerpoint/2010/main" val="3092690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8B4EB131-7FEC-4FCF-A3C8-B29488FDE853}" type="datetimeFigureOut">
              <a:rPr lang="de-DE"/>
              <a:pPr>
                <a:defRPr/>
              </a:pPr>
              <a:t>24.03.2016</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FA2BE609-5874-4899-B85B-E10BA2A7FD75}" type="slidenum">
              <a:rPr lang="de-DE"/>
              <a:pPr>
                <a:defRPr/>
              </a:pPr>
              <a:t>‹Nr.›</a:t>
            </a:fld>
            <a:endParaRPr lang="de-DE"/>
          </a:p>
        </p:txBody>
      </p:sp>
    </p:spTree>
    <p:extLst>
      <p:ext uri="{BB962C8B-B14F-4D97-AF65-F5344CB8AC3E}">
        <p14:creationId xmlns:p14="http://schemas.microsoft.com/office/powerpoint/2010/main" val="168164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1D3DF08-DC49-4659-9DCF-FD66EC0A5B68}" type="datetimeFigureOut">
              <a:rPr lang="de-DE"/>
              <a:pPr>
                <a:defRPr/>
              </a:pPr>
              <a:t>24.03.2016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10EE6C5-CD0B-4B45-86B7-25DA66433206}"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cran.r-project.org/doc/contrib/Karp-Rcommander-intro.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p:txBody>
          <a:bodyPr/>
          <a:lstStyle/>
          <a:p>
            <a:pPr eaLnBrk="1" hangingPunct="1"/>
            <a:r>
              <a:rPr lang="de-DE" dirty="0" smtClean="0"/>
              <a:t>Statistische Datenanalyse mit R, Der R-Commander</a:t>
            </a:r>
          </a:p>
        </p:txBody>
      </p:sp>
      <p:sp>
        <p:nvSpPr>
          <p:cNvPr id="3" name="Untertitel 2"/>
          <p:cNvSpPr>
            <a:spLocks noGrp="1"/>
          </p:cNvSpPr>
          <p:nvPr>
            <p:ph type="subTitle" idx="1"/>
          </p:nvPr>
        </p:nvSpPr>
        <p:spPr>
          <a:xfrm>
            <a:off x="1371600" y="4581525"/>
            <a:ext cx="6400800" cy="1057275"/>
          </a:xfrm>
        </p:spPr>
        <p:txBody>
          <a:bodyPr rtlCol="0">
            <a:normAutofit/>
          </a:bodyPr>
          <a:lstStyle/>
          <a:p>
            <a:pPr eaLnBrk="1" fontAlgn="auto" hangingPunct="1">
              <a:spcAft>
                <a:spcPts val="0"/>
              </a:spcAft>
              <a:buFont typeface="Arial" pitchFamily="34" charset="0"/>
              <a:buNone/>
              <a:defRPr/>
            </a:pPr>
            <a:r>
              <a:rPr lang="de-DE" sz="2400" dirty="0" smtClean="0"/>
              <a:t>Dr. Andrea Denecke</a:t>
            </a:r>
            <a:br>
              <a:rPr lang="de-DE" sz="2400" dirty="0" smtClean="0"/>
            </a:br>
            <a:r>
              <a:rPr lang="de-DE" sz="2400" dirty="0" smtClean="0"/>
              <a:t>Leibniz Universität IT-Services</a:t>
            </a:r>
            <a:endParaRPr lang="de-DE"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a:xfrm>
            <a:off x="457200" y="274638"/>
            <a:ext cx="8229600" cy="922114"/>
          </a:xfrm>
        </p:spPr>
        <p:txBody>
          <a:bodyPr/>
          <a:lstStyle/>
          <a:p>
            <a:pPr eaLnBrk="1" hangingPunct="1"/>
            <a:r>
              <a:rPr lang="de-DE" sz="4000" dirty="0" smtClean="0"/>
              <a:t>Datenmanagement</a:t>
            </a:r>
          </a:p>
        </p:txBody>
      </p:sp>
      <p:sp>
        <p:nvSpPr>
          <p:cNvPr id="9219" name="Inhaltsplatzhalter 2"/>
          <p:cNvSpPr>
            <a:spLocks noGrp="1"/>
          </p:cNvSpPr>
          <p:nvPr>
            <p:ph idx="1"/>
          </p:nvPr>
        </p:nvSpPr>
        <p:spPr>
          <a:xfrm>
            <a:off x="457200" y="1196752"/>
            <a:ext cx="8229600" cy="4929411"/>
          </a:xfrm>
        </p:spPr>
        <p:txBody>
          <a:bodyPr/>
          <a:lstStyle/>
          <a:p>
            <a:pPr marL="0" indent="0" eaLnBrk="1" hangingPunct="1">
              <a:buNone/>
            </a:pPr>
            <a:r>
              <a:rPr lang="de-DE" sz="2400" dirty="0" smtClean="0">
                <a:cs typeface="Arial" charset="0"/>
              </a:rPr>
              <a:t>Löschen von Variablen/ Fällen/Datensätzen</a:t>
            </a:r>
          </a:p>
          <a:p>
            <a:pPr marL="0" indent="0" eaLnBrk="1" hangingPunct="1">
              <a:buNone/>
            </a:pPr>
            <a:r>
              <a:rPr lang="de-DE" sz="2400" u="sng" dirty="0" smtClean="0">
                <a:cs typeface="Arial" charset="0"/>
              </a:rPr>
              <a:t>Variablen</a:t>
            </a:r>
            <a:r>
              <a:rPr lang="de-DE" sz="2200" b="1" dirty="0" smtClean="0">
                <a:latin typeface="Arial" charset="0"/>
                <a:cs typeface="Arial" charset="0"/>
              </a:rPr>
              <a:t>: Datenm</a:t>
            </a:r>
            <a:r>
              <a:rPr lang="de-DE" sz="2200" b="1" dirty="0" smtClean="0">
                <a:latin typeface="Arial" charset="0"/>
                <a:cs typeface="Arial" charset="0"/>
                <a:sym typeface="Wingdings" pitchFamily="2" charset="2"/>
              </a:rPr>
              <a:t>anagement  Variablen bearbeiten Lösche Variablen aus aktiver Datenmatrix, </a:t>
            </a:r>
            <a:r>
              <a:rPr lang="de-DE" sz="2400" dirty="0" smtClean="0">
                <a:sym typeface="Wingdings" pitchFamily="2" charset="2"/>
              </a:rPr>
              <a:t>Auswahl der Variable(n) </a:t>
            </a:r>
            <a:r>
              <a:rPr lang="de-DE" sz="2200" dirty="0" err="1">
                <a:latin typeface="Courier New" pitchFamily="49" charset="0"/>
                <a:cs typeface="Courier New" pitchFamily="49" charset="0"/>
                <a:sym typeface="Wingdings" pitchFamily="2" charset="2"/>
              </a:rPr>
              <a:t>dataset$varname</a:t>
            </a:r>
            <a:r>
              <a:rPr lang="de-DE" sz="2200" dirty="0">
                <a:latin typeface="Courier New" pitchFamily="49" charset="0"/>
                <a:cs typeface="Courier New" pitchFamily="49" charset="0"/>
                <a:sym typeface="Wingdings" pitchFamily="2" charset="2"/>
              </a:rPr>
              <a:t> &lt;- NULL</a:t>
            </a:r>
          </a:p>
          <a:p>
            <a:pPr marL="0" indent="0" eaLnBrk="1" hangingPunct="1">
              <a:buNone/>
            </a:pPr>
            <a:r>
              <a:rPr lang="de-DE" sz="2400" u="sng" dirty="0" smtClean="0">
                <a:cs typeface="Courier New" pitchFamily="49" charset="0"/>
                <a:sym typeface="Wingdings" pitchFamily="2" charset="2"/>
              </a:rPr>
              <a:t>Fälle</a:t>
            </a:r>
            <a:r>
              <a:rPr lang="de-DE" sz="2400" dirty="0" smtClean="0">
                <a:cs typeface="Courier New" pitchFamily="49" charset="0"/>
                <a:sym typeface="Wingdings" pitchFamily="2" charset="2"/>
              </a:rPr>
              <a:t>: </a:t>
            </a:r>
            <a:r>
              <a:rPr lang="de-DE" sz="2200" b="1" dirty="0">
                <a:latin typeface="Arial" charset="0"/>
                <a:cs typeface="Arial" charset="0"/>
                <a:sym typeface="Wingdings" pitchFamily="2" charset="2"/>
              </a:rPr>
              <a:t>Datenmanagement  </a:t>
            </a:r>
            <a:r>
              <a:rPr lang="de-DE" sz="2200" b="1" dirty="0" smtClean="0">
                <a:latin typeface="Arial" charset="0"/>
                <a:cs typeface="Arial" charset="0"/>
                <a:sym typeface="Wingdings" pitchFamily="2" charset="2"/>
              </a:rPr>
              <a:t>Aktive Datenmatrix Lösche Zeilen aus der aktiven Datenmatrix,</a:t>
            </a:r>
            <a:r>
              <a:rPr lang="de-DE" sz="2400" dirty="0" smtClean="0">
                <a:cs typeface="Courier New" pitchFamily="49" charset="0"/>
                <a:sym typeface="Wingdings" pitchFamily="2" charset="2"/>
              </a:rPr>
              <a:t> </a:t>
            </a:r>
            <a:r>
              <a:rPr lang="de-DE" sz="2400" dirty="0" smtClean="0">
                <a:cs typeface="Courier New" pitchFamily="49" charset="0"/>
                <a:sym typeface="Wingdings" pitchFamily="2" charset="2"/>
              </a:rPr>
              <a:t>Angabe der Zeilennummer</a:t>
            </a:r>
            <a:r>
              <a:rPr lang="de-DE" sz="2400" dirty="0">
                <a:cs typeface="Courier New" pitchFamily="49" charset="0"/>
                <a:sym typeface="Wingdings" pitchFamily="2" charset="2"/>
              </a:rPr>
              <a:t/>
            </a:r>
            <a:br>
              <a:rPr lang="de-DE" sz="2400" dirty="0">
                <a:cs typeface="Courier New" pitchFamily="49" charset="0"/>
                <a:sym typeface="Wingdings" pitchFamily="2" charset="2"/>
              </a:rPr>
            </a:br>
            <a:r>
              <a:rPr lang="de-DE" sz="2200" dirty="0" err="1">
                <a:latin typeface="Courier New" pitchFamily="49" charset="0"/>
                <a:cs typeface="Courier New" pitchFamily="49" charset="0"/>
                <a:sym typeface="Wingdings" pitchFamily="2" charset="2"/>
              </a:rPr>
              <a:t>dataset</a:t>
            </a:r>
            <a:r>
              <a:rPr lang="de-DE" sz="2200" dirty="0">
                <a:latin typeface="Courier New" pitchFamily="49" charset="0"/>
                <a:cs typeface="Courier New" pitchFamily="49" charset="0"/>
                <a:sym typeface="Wingdings" pitchFamily="2" charset="2"/>
              </a:rPr>
              <a:t> &lt;- </a:t>
            </a:r>
            <a:r>
              <a:rPr lang="de-DE" sz="2200" dirty="0" err="1">
                <a:latin typeface="Courier New" pitchFamily="49" charset="0"/>
                <a:cs typeface="Courier New" pitchFamily="49" charset="0"/>
                <a:sym typeface="Wingdings" pitchFamily="2" charset="2"/>
              </a:rPr>
              <a:t>dataset</a:t>
            </a:r>
            <a:r>
              <a:rPr lang="de-DE" sz="2200" dirty="0">
                <a:latin typeface="Courier New" pitchFamily="49" charset="0"/>
                <a:cs typeface="Courier New" pitchFamily="49" charset="0"/>
                <a:sym typeface="Wingdings" pitchFamily="2" charset="2"/>
              </a:rPr>
              <a:t>[-c(1,2,3),] </a:t>
            </a:r>
            <a:r>
              <a:rPr lang="de-DE" sz="2400" dirty="0" smtClean="0">
                <a:cs typeface="Courier New" pitchFamily="49" charset="0"/>
                <a:sym typeface="Wingdings" pitchFamily="2" charset="2"/>
              </a:rPr>
              <a:t>oder</a:t>
            </a:r>
            <a:r>
              <a:rPr lang="de-DE" sz="2400" dirty="0">
                <a:cs typeface="Courier New" pitchFamily="49" charset="0"/>
                <a:sym typeface="Wingdings" pitchFamily="2" charset="2"/>
              </a:rPr>
              <a:t/>
            </a:r>
            <a:br>
              <a:rPr lang="de-DE" sz="2400" dirty="0">
                <a:cs typeface="Courier New" pitchFamily="49" charset="0"/>
                <a:sym typeface="Wingdings" pitchFamily="2" charset="2"/>
              </a:rPr>
            </a:br>
            <a:r>
              <a:rPr lang="de-DE" sz="2200" dirty="0" err="1">
                <a:latin typeface="Courier New" pitchFamily="49" charset="0"/>
                <a:cs typeface="Courier New" pitchFamily="49" charset="0"/>
                <a:sym typeface="Wingdings" pitchFamily="2" charset="2"/>
              </a:rPr>
              <a:t>dataset</a:t>
            </a:r>
            <a:r>
              <a:rPr lang="de-DE" sz="2200" dirty="0">
                <a:latin typeface="Courier New" pitchFamily="49" charset="0"/>
                <a:cs typeface="Courier New" pitchFamily="49" charset="0"/>
                <a:sym typeface="Wingdings" pitchFamily="2" charset="2"/>
              </a:rPr>
              <a:t> &lt;- </a:t>
            </a:r>
            <a:r>
              <a:rPr lang="de-DE" sz="2200" dirty="0" err="1">
                <a:latin typeface="Courier New" pitchFamily="49" charset="0"/>
                <a:cs typeface="Courier New" pitchFamily="49" charset="0"/>
                <a:sym typeface="Wingdings" pitchFamily="2" charset="2"/>
              </a:rPr>
              <a:t>dataset</a:t>
            </a:r>
            <a:r>
              <a:rPr lang="de-DE" sz="2200" dirty="0">
                <a:latin typeface="Courier New" pitchFamily="49" charset="0"/>
                <a:cs typeface="Courier New" pitchFamily="49" charset="0"/>
                <a:sym typeface="Wingdings" pitchFamily="2" charset="2"/>
              </a:rPr>
              <a:t>[-c(1:3),]</a:t>
            </a:r>
            <a:r>
              <a:rPr lang="de-DE" sz="2400" dirty="0">
                <a:cs typeface="Courier New" pitchFamily="49" charset="0"/>
                <a:sym typeface="Wingdings" pitchFamily="2" charset="2"/>
              </a:rPr>
              <a:t/>
            </a:r>
            <a:br>
              <a:rPr lang="de-DE" sz="2400" dirty="0">
                <a:cs typeface="Courier New" pitchFamily="49" charset="0"/>
                <a:sym typeface="Wingdings" pitchFamily="2" charset="2"/>
              </a:rPr>
            </a:br>
            <a:r>
              <a:rPr lang="de-DE" sz="2400" dirty="0" smtClean="0">
                <a:cs typeface="Courier New" pitchFamily="49" charset="0"/>
                <a:sym typeface="Wingdings" pitchFamily="2" charset="2"/>
              </a:rPr>
              <a:t>löscht die ersten drei Zeilen des Datensatzes</a:t>
            </a:r>
          </a:p>
          <a:p>
            <a:pPr marL="0" indent="0" eaLnBrk="1" hangingPunct="1">
              <a:buNone/>
            </a:pPr>
            <a:r>
              <a:rPr lang="de-DE" sz="2400" u="sng" dirty="0" smtClean="0">
                <a:cs typeface="Courier New" pitchFamily="49" charset="0"/>
                <a:sym typeface="Wingdings" pitchFamily="2" charset="2"/>
              </a:rPr>
              <a:t>Datensatz:</a:t>
            </a:r>
            <a:r>
              <a:rPr lang="de-DE" sz="2400" dirty="0" smtClean="0">
                <a:cs typeface="Courier New" pitchFamily="49" charset="0"/>
                <a:sym typeface="Wingdings" pitchFamily="2" charset="2"/>
              </a:rPr>
              <a:t> aus dem Workspace </a:t>
            </a:r>
            <a:r>
              <a:rPr lang="de-DE" sz="2200" dirty="0" err="1" smtClean="0">
                <a:latin typeface="Courier New" pitchFamily="49" charset="0"/>
                <a:cs typeface="Courier New" pitchFamily="49" charset="0"/>
              </a:rPr>
              <a:t>rm</a:t>
            </a:r>
            <a:r>
              <a:rPr lang="de-DE" sz="2200" dirty="0" smtClean="0">
                <a:latin typeface="Courier New" pitchFamily="49" charset="0"/>
                <a:cs typeface="Courier New" pitchFamily="49" charset="0"/>
              </a:rPr>
              <a:t>(</a:t>
            </a:r>
            <a:r>
              <a:rPr lang="de-DE" sz="2200" dirty="0">
                <a:latin typeface="Courier New" pitchFamily="49" charset="0"/>
                <a:cs typeface="Courier New" pitchFamily="49" charset="0"/>
              </a:rPr>
              <a:t>O</a:t>
            </a:r>
            <a:r>
              <a:rPr lang="de-DE" sz="2200" dirty="0" smtClean="0">
                <a:latin typeface="Courier New" pitchFamily="49" charset="0"/>
                <a:cs typeface="Courier New" pitchFamily="49" charset="0"/>
              </a:rPr>
              <a:t>bjektname</a:t>
            </a:r>
            <a:r>
              <a:rPr lang="de-DE" sz="2200" dirty="0">
                <a:latin typeface="Courier New" pitchFamily="49" charset="0"/>
                <a:cs typeface="Courier New" pitchFamily="49" charset="0"/>
              </a:rPr>
              <a:t>)</a:t>
            </a:r>
            <a:r>
              <a:rPr lang="de-DE" sz="2400" dirty="0"/>
              <a:t> „</a:t>
            </a:r>
            <a:r>
              <a:rPr lang="de-DE" sz="2400" b="1" dirty="0" err="1"/>
              <a:t>r</a:t>
            </a:r>
            <a:r>
              <a:rPr lang="de-DE" sz="2400" dirty="0" err="1"/>
              <a:t>e</a:t>
            </a:r>
            <a:r>
              <a:rPr lang="de-DE" sz="2400" b="1" dirty="0" err="1"/>
              <a:t>m</a:t>
            </a:r>
            <a:r>
              <a:rPr lang="de-DE" sz="2400" dirty="0" err="1"/>
              <a:t>ove</a:t>
            </a:r>
            <a:r>
              <a:rPr lang="de-DE" sz="2400" dirty="0"/>
              <a:t>“</a:t>
            </a:r>
            <a:br>
              <a:rPr lang="de-DE" sz="2400" dirty="0"/>
            </a:br>
            <a:r>
              <a:rPr lang="de-DE" sz="2400" dirty="0" smtClean="0"/>
              <a:t>Löschen mehrerer Objekte mit </a:t>
            </a:r>
            <a:r>
              <a:rPr lang="de-DE" sz="2200" dirty="0" err="1">
                <a:latin typeface="Courier New" pitchFamily="49" charset="0"/>
                <a:cs typeface="Courier New" pitchFamily="49" charset="0"/>
              </a:rPr>
              <a:t>rm</a:t>
            </a:r>
            <a:r>
              <a:rPr lang="de-DE" sz="2200" dirty="0">
                <a:latin typeface="Courier New" pitchFamily="49" charset="0"/>
                <a:cs typeface="Courier New" pitchFamily="49" charset="0"/>
              </a:rPr>
              <a:t>(</a:t>
            </a:r>
            <a:r>
              <a:rPr lang="de-DE" sz="2200" dirty="0" err="1">
                <a:latin typeface="Courier New" pitchFamily="49" charset="0"/>
                <a:cs typeface="Courier New" pitchFamily="49" charset="0"/>
              </a:rPr>
              <a:t>test,Daten,Name</a:t>
            </a:r>
            <a:r>
              <a:rPr lang="de-DE" sz="2200" dirty="0">
                <a:latin typeface="Courier New" pitchFamily="49" charset="0"/>
                <a:cs typeface="Courier New" pitchFamily="49" charset="0"/>
              </a:rPr>
              <a:t>)</a:t>
            </a:r>
            <a:r>
              <a:rPr lang="de-DE" sz="2400" dirty="0">
                <a:latin typeface="Courier New" pitchFamily="49" charset="0"/>
                <a:cs typeface="Courier New" pitchFamily="49" charset="0"/>
              </a:rPr>
              <a:t/>
            </a:r>
            <a:br>
              <a:rPr lang="de-DE" sz="2400" dirty="0">
                <a:latin typeface="Courier New" pitchFamily="49" charset="0"/>
                <a:cs typeface="Courier New" pitchFamily="49" charset="0"/>
              </a:rPr>
            </a:br>
            <a:r>
              <a:rPr lang="de-DE" sz="2400" dirty="0">
                <a:cs typeface="Courier New" pitchFamily="49" charset="0"/>
              </a:rPr>
              <a:t>Löschen d</a:t>
            </a:r>
            <a:r>
              <a:rPr lang="de-DE" sz="2400" dirty="0" smtClean="0">
                <a:cs typeface="Courier New" pitchFamily="49" charset="0"/>
              </a:rPr>
              <a:t>es kompletten Workspace mit </a:t>
            </a:r>
            <a:r>
              <a:rPr lang="de-DE" sz="2200" dirty="0" err="1">
                <a:latin typeface="Courier New" pitchFamily="49" charset="0"/>
                <a:cs typeface="Courier New" pitchFamily="49" charset="0"/>
              </a:rPr>
              <a:t>rm</a:t>
            </a:r>
            <a:r>
              <a:rPr lang="de-DE" sz="2200" dirty="0">
                <a:latin typeface="Courier New" pitchFamily="49" charset="0"/>
                <a:cs typeface="Courier New" pitchFamily="49" charset="0"/>
              </a:rPr>
              <a:t>(</a:t>
            </a:r>
            <a:r>
              <a:rPr lang="de-DE" sz="2200" dirty="0" err="1">
                <a:latin typeface="Courier New" pitchFamily="49" charset="0"/>
                <a:cs typeface="Courier New" pitchFamily="49" charset="0"/>
              </a:rPr>
              <a:t>list</a:t>
            </a:r>
            <a:r>
              <a:rPr lang="de-DE" sz="2200" dirty="0">
                <a:latin typeface="Courier New" pitchFamily="49" charset="0"/>
                <a:cs typeface="Courier New" pitchFamily="49" charset="0"/>
              </a:rPr>
              <a:t>=</a:t>
            </a:r>
            <a:r>
              <a:rPr lang="de-DE" sz="2200" dirty="0" err="1">
                <a:latin typeface="Courier New" pitchFamily="49" charset="0"/>
                <a:cs typeface="Courier New" pitchFamily="49" charset="0"/>
              </a:rPr>
              <a:t>ls</a:t>
            </a:r>
            <a:r>
              <a:rPr lang="de-DE" sz="2200" dirty="0">
                <a:latin typeface="Courier New" pitchFamily="49" charset="0"/>
                <a:cs typeface="Courier New" pitchFamily="49" charset="0"/>
              </a:rPr>
              <a:t>())</a:t>
            </a:r>
          </a:p>
          <a:p>
            <a:pPr marL="0" indent="0" eaLnBrk="1" hangingPunct="1">
              <a:buNone/>
            </a:pPr>
            <a:endParaRPr lang="de-DE" sz="2400" dirty="0">
              <a:cs typeface="Courier New" pitchFamily="49"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74638"/>
            <a:ext cx="8229600" cy="850106"/>
          </a:xfrm>
        </p:spPr>
        <p:txBody>
          <a:bodyPr/>
          <a:lstStyle/>
          <a:p>
            <a:r>
              <a:rPr lang="de-DE" sz="4000" dirty="0" smtClean="0"/>
              <a:t>Deskriptive Statistik</a:t>
            </a:r>
          </a:p>
        </p:txBody>
      </p:sp>
      <p:sp>
        <p:nvSpPr>
          <p:cNvPr id="11267" name="Rectangle 3"/>
          <p:cNvSpPr>
            <a:spLocks noGrp="1"/>
          </p:cNvSpPr>
          <p:nvPr>
            <p:ph type="body" idx="1"/>
          </p:nvPr>
        </p:nvSpPr>
        <p:spPr>
          <a:xfrm>
            <a:off x="457200" y="1196752"/>
            <a:ext cx="8362950" cy="4929411"/>
          </a:xfrm>
        </p:spPr>
        <p:txBody>
          <a:bodyPr/>
          <a:lstStyle/>
          <a:p>
            <a:pPr marL="0" indent="0">
              <a:buNone/>
            </a:pPr>
            <a:r>
              <a:rPr lang="de-DE" sz="2600" dirty="0" smtClean="0"/>
              <a:t>Beschreibende Statistik. Man soll einen Überblick über die Daten erhalten und eventuell Fehler in den Daten erkennen (machen die Werte Sinn?)</a:t>
            </a:r>
          </a:p>
          <a:p>
            <a:pPr>
              <a:buFont typeface="Arial" charset="0"/>
              <a:buNone/>
            </a:pPr>
            <a:r>
              <a:rPr lang="de-DE" sz="2200" b="1" dirty="0" smtClean="0">
                <a:latin typeface="Arial" charset="0"/>
              </a:rPr>
              <a:t>Statistik </a:t>
            </a:r>
            <a:r>
              <a:rPr lang="de-DE" sz="2200" b="1" dirty="0" smtClean="0">
                <a:latin typeface="Arial" charset="0"/>
                <a:sym typeface="Wingdings" pitchFamily="2" charset="2"/>
              </a:rPr>
              <a:t> Deskriptive Statistik Aktive Datenmatrix </a:t>
            </a:r>
            <a:br>
              <a:rPr lang="de-DE" sz="2200" b="1" dirty="0" smtClean="0">
                <a:latin typeface="Arial" charset="0"/>
                <a:sym typeface="Wingdings" pitchFamily="2" charset="2"/>
              </a:rPr>
            </a:br>
            <a:r>
              <a:rPr lang="de-DE" sz="2600" dirty="0" smtClean="0">
                <a:sym typeface="Wingdings" pitchFamily="2" charset="2"/>
              </a:rPr>
              <a:t>erzeugt das schon bekannte Kommando </a:t>
            </a:r>
            <a:r>
              <a:rPr lang="de-DE" sz="2600" dirty="0" err="1" smtClean="0">
                <a:latin typeface="Courier New" pitchFamily="49" charset="0"/>
                <a:cs typeface="Courier New" pitchFamily="49" charset="0"/>
                <a:sym typeface="Wingdings" pitchFamily="2" charset="2"/>
              </a:rPr>
              <a:t>summary</a:t>
            </a:r>
            <a:r>
              <a:rPr lang="de-DE" sz="2600" dirty="0" smtClean="0">
                <a:latin typeface="Courier New" pitchFamily="49" charset="0"/>
                <a:cs typeface="Courier New" pitchFamily="49" charset="0"/>
                <a:sym typeface="Wingdings" pitchFamily="2" charset="2"/>
              </a:rPr>
              <a:t>()</a:t>
            </a:r>
            <a:r>
              <a:rPr lang="de-DE" sz="2600" dirty="0" smtClean="0">
                <a:cs typeface="Courier New" pitchFamily="49" charset="0"/>
                <a:sym typeface="Wingdings" pitchFamily="2" charset="2"/>
              </a:rPr>
              <a:t>(vergleiche “Dateninspektion/ Deskriptive Statistik“ im vorherigen Teil)</a:t>
            </a:r>
          </a:p>
          <a:p>
            <a:pPr>
              <a:buFont typeface="Arial" charset="0"/>
              <a:buNone/>
            </a:pPr>
            <a:r>
              <a:rPr lang="de-DE" sz="2600" b="1" dirty="0" smtClean="0">
                <a:latin typeface="Arial" charset="0"/>
                <a:sym typeface="Wingdings" pitchFamily="2" charset="2"/>
              </a:rPr>
              <a:t> </a:t>
            </a:r>
            <a:r>
              <a:rPr lang="de-DE" sz="2200" b="1" dirty="0" smtClean="0">
                <a:latin typeface="Arial" charset="0"/>
                <a:sym typeface="Wingdings" pitchFamily="2" charset="2"/>
              </a:rPr>
              <a:t>Zusammenfassungen </a:t>
            </a:r>
            <a:r>
              <a:rPr lang="de-DE" sz="2200" b="1" dirty="0">
                <a:latin typeface="Arial" charset="0"/>
                <a:sym typeface="Wingdings" pitchFamily="2" charset="2"/>
              </a:rPr>
              <a:t>numerischer </a:t>
            </a:r>
            <a:r>
              <a:rPr lang="de-DE" sz="2200" b="1" dirty="0" smtClean="0">
                <a:latin typeface="Arial" charset="0"/>
                <a:sym typeface="Wingdings" pitchFamily="2" charset="2"/>
              </a:rPr>
              <a:t>Variablen…</a:t>
            </a:r>
            <a:r>
              <a:rPr lang="de-DE" sz="2600" dirty="0">
                <a:sym typeface="Wingdings" pitchFamily="2" charset="2"/>
              </a:rPr>
              <a:t> </a:t>
            </a:r>
            <a:r>
              <a:rPr lang="de-DE" sz="2600" dirty="0" smtClean="0">
                <a:sym typeface="Wingdings" pitchFamily="2" charset="2"/>
              </a:rPr>
              <a:t>erzeugt den Mittelwert, die Standardabweichung, den Interquartilsabstand und die Anzahl Fälle für die ausgewählten Variablen</a:t>
            </a:r>
            <a:r>
              <a:rPr lang="de-DE" sz="2800" dirty="0" smtClean="0">
                <a:sym typeface="Wingdings" pitchFamily="2" charset="2"/>
              </a:rPr>
              <a:t/>
            </a:r>
            <a:br>
              <a:rPr lang="de-DE" sz="2800" dirty="0" smtClean="0">
                <a:sym typeface="Wingdings" pitchFamily="2" charset="2"/>
              </a:rPr>
            </a:br>
            <a:endParaRPr lang="de-DE" sz="2800" dirty="0" smtClean="0">
              <a:sym typeface="Wingdings" pitchFamily="2" charset="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457200" y="274638"/>
            <a:ext cx="8229600" cy="994122"/>
          </a:xfrm>
        </p:spPr>
        <p:txBody>
          <a:bodyPr/>
          <a:lstStyle/>
          <a:p>
            <a:r>
              <a:rPr lang="de-DE" sz="4000" dirty="0" smtClean="0"/>
              <a:t>Deskriptive Statistik</a:t>
            </a:r>
          </a:p>
        </p:txBody>
      </p:sp>
      <p:sp>
        <p:nvSpPr>
          <p:cNvPr id="12291" name="Inhaltsplatzhalter 2"/>
          <p:cNvSpPr>
            <a:spLocks noGrp="1"/>
          </p:cNvSpPr>
          <p:nvPr>
            <p:ph idx="1"/>
          </p:nvPr>
        </p:nvSpPr>
        <p:spPr>
          <a:xfrm>
            <a:off x="457200" y="1196752"/>
            <a:ext cx="8229600" cy="4929411"/>
          </a:xfrm>
        </p:spPr>
        <p:txBody>
          <a:bodyPr/>
          <a:lstStyle/>
          <a:p>
            <a:pPr marL="0" indent="0">
              <a:buNone/>
            </a:pPr>
            <a:r>
              <a:rPr lang="de-DE" sz="2200" b="1" dirty="0" smtClean="0">
                <a:latin typeface="Arial" charset="0"/>
                <a:cs typeface="Arial" charset="0"/>
                <a:sym typeface="Wingdings" pitchFamily="2" charset="2"/>
              </a:rPr>
              <a:t></a:t>
            </a:r>
            <a:r>
              <a:rPr lang="de-DE" sz="2200" b="1" dirty="0">
                <a:latin typeface="Arial" charset="0"/>
                <a:sym typeface="Wingdings" pitchFamily="2" charset="2"/>
              </a:rPr>
              <a:t>Häufigkeitsverteilung</a:t>
            </a:r>
            <a:r>
              <a:rPr lang="de-DE" sz="2800" b="1" dirty="0" smtClean="0">
                <a:latin typeface="Arial" charset="0"/>
                <a:cs typeface="Arial" charset="0"/>
                <a:sym typeface="Wingdings" pitchFamily="2" charset="2"/>
              </a:rPr>
              <a:t> </a:t>
            </a:r>
            <a:r>
              <a:rPr lang="de-DE" sz="2600" dirty="0">
                <a:sym typeface="Wingdings" pitchFamily="2" charset="2"/>
              </a:rPr>
              <a:t>erzeugt die </a:t>
            </a:r>
            <a:r>
              <a:rPr lang="de-DE" sz="2600" dirty="0" smtClean="0">
                <a:sym typeface="Wingdings" pitchFamily="2" charset="2"/>
              </a:rPr>
              <a:t>absolute Anzahl </a:t>
            </a:r>
            <a:r>
              <a:rPr lang="de-DE" sz="2600" dirty="0">
                <a:sym typeface="Wingdings" pitchFamily="2" charset="2"/>
              </a:rPr>
              <a:t>und </a:t>
            </a:r>
            <a:r>
              <a:rPr lang="de-DE" sz="2600" dirty="0" smtClean="0">
                <a:sym typeface="Wingdings" pitchFamily="2" charset="2"/>
              </a:rPr>
              <a:t>die prozentuale Verteilung für jede Kategorie.</a:t>
            </a:r>
            <a:br>
              <a:rPr lang="de-DE" sz="2600" dirty="0" smtClean="0">
                <a:sym typeface="Wingdings" pitchFamily="2" charset="2"/>
              </a:rPr>
            </a:br>
            <a:r>
              <a:rPr lang="de-DE" sz="2600" i="1" u="sng" dirty="0" smtClean="0">
                <a:sym typeface="Wingdings" pitchFamily="2" charset="2"/>
              </a:rPr>
              <a:t>Beispiel</a:t>
            </a:r>
            <a:r>
              <a:rPr lang="de-DE" sz="2600" dirty="0" smtClean="0">
                <a:sym typeface="Wingdings" pitchFamily="2" charset="2"/>
              </a:rPr>
              <a:t>: Wählen Sie im Datensatz </a:t>
            </a:r>
            <a:r>
              <a:rPr lang="de-DE" sz="2600" dirty="0" err="1" smtClean="0">
                <a:sym typeface="Wingdings" pitchFamily="2" charset="2"/>
              </a:rPr>
              <a:t>bundesliga_Hamb</a:t>
            </a:r>
            <a:r>
              <a:rPr lang="de-DE" sz="2600" dirty="0" smtClean="0">
                <a:sym typeface="Wingdings" pitchFamily="2" charset="2"/>
              </a:rPr>
              <a:t> die Variable „</a:t>
            </a:r>
            <a:r>
              <a:rPr lang="de-DE" sz="2600" dirty="0" err="1" smtClean="0">
                <a:sym typeface="Wingdings" pitchFamily="2" charset="2"/>
              </a:rPr>
              <a:t>wochtag</a:t>
            </a:r>
            <a:r>
              <a:rPr lang="de-DE" sz="2600" dirty="0" smtClean="0">
                <a:sym typeface="Wingdings" pitchFamily="2" charset="2"/>
              </a:rPr>
              <a:t>“ </a:t>
            </a:r>
            <a:br>
              <a:rPr lang="de-DE" sz="2600" dirty="0" smtClean="0">
                <a:sym typeface="Wingdings" pitchFamily="2" charset="2"/>
              </a:rPr>
            </a:br>
            <a:r>
              <a:rPr lang="de-DE" sz="2200" i="1" dirty="0" smtClean="0">
                <a:sym typeface="Wingdings" pitchFamily="2" charset="2"/>
              </a:rPr>
              <a:t>Beachten</a:t>
            </a:r>
            <a:r>
              <a:rPr lang="de-DE" sz="2200" dirty="0" smtClean="0">
                <a:sym typeface="Wingdings" pitchFamily="2" charset="2"/>
              </a:rPr>
              <a:t>: </a:t>
            </a:r>
            <a:r>
              <a:rPr lang="de-DE" sz="2200" i="1" dirty="0" smtClean="0">
                <a:sym typeface="Wingdings" pitchFamily="2" charset="2"/>
              </a:rPr>
              <a:t>Nur die kategorialen Variablen können ausgewählt werden! In unserem Fall kann man sich keine Häufigkeitsverteilung für die Tore angeben lassen. Dazu müsste man die Variable in einen Faktor umwandeln</a:t>
            </a:r>
            <a:r>
              <a:rPr lang="de-DE" sz="2600" i="1" dirty="0" smtClean="0">
                <a:sym typeface="Wingdings" pitchFamily="2" charset="2"/>
              </a:rPr>
              <a:t/>
            </a:r>
            <a:br>
              <a:rPr lang="de-DE" sz="2600" i="1" dirty="0" smtClean="0">
                <a:sym typeface="Wingdings" pitchFamily="2" charset="2"/>
              </a:rPr>
            </a:br>
            <a:r>
              <a:rPr lang="de-DE" sz="2200" b="1" dirty="0" smtClean="0">
                <a:latin typeface="Arial" charset="0"/>
                <a:cs typeface="Arial" charset="0"/>
                <a:sym typeface="Wingdings" pitchFamily="2" charset="2"/>
              </a:rPr>
              <a:t>Datenmanagement  Variable bearbeiten Konvertiere numerische Variablen in Faktoren</a:t>
            </a:r>
          </a:p>
          <a:p>
            <a:pPr marL="0" indent="0">
              <a:buNone/>
            </a:pPr>
            <a:r>
              <a:rPr lang="de-DE" sz="2200" b="1" dirty="0">
                <a:latin typeface="Arial" charset="0"/>
                <a:sym typeface="Wingdings" pitchFamily="2" charset="2"/>
              </a:rPr>
              <a:t> Zähle die Anzahl der fehlenden Werte</a:t>
            </a:r>
          </a:p>
          <a:p>
            <a:pPr marL="0" indent="0">
              <a:spcBef>
                <a:spcPts val="0"/>
              </a:spcBef>
              <a:buNone/>
            </a:pPr>
            <a:r>
              <a:rPr lang="de-DE" sz="2200" b="1" dirty="0">
                <a:latin typeface="Arial" charset="0"/>
                <a:sym typeface="Wingdings" pitchFamily="2" charset="2"/>
              </a:rPr>
              <a:t> Tabelle mit </a:t>
            </a:r>
            <a:r>
              <a:rPr lang="de-DE" sz="2200" b="1" dirty="0" smtClean="0">
                <a:latin typeface="Arial" charset="0"/>
                <a:sym typeface="Wingdings" pitchFamily="2" charset="2"/>
              </a:rPr>
              <a:t>Statistiken </a:t>
            </a:r>
            <a:r>
              <a:rPr lang="de-DE" sz="2600" dirty="0">
                <a:sym typeface="Wingdings" pitchFamily="2" charset="2"/>
              </a:rPr>
              <a:t>erzeugt nach Wahl den Mittelwert, Median, Standardabweichung und Interquartilsabstand für ausgewählte Faktoren und abhängige Variablen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sz="4000" dirty="0" smtClean="0"/>
              <a:t>Exkurs Datentypen</a:t>
            </a:r>
            <a:endParaRPr lang="de-DE" sz="4000" dirty="0"/>
          </a:p>
        </p:txBody>
      </p:sp>
      <p:sp>
        <p:nvSpPr>
          <p:cNvPr id="3" name="Inhaltsplatzhalter 2"/>
          <p:cNvSpPr>
            <a:spLocks noGrp="1"/>
          </p:cNvSpPr>
          <p:nvPr>
            <p:ph idx="1"/>
          </p:nvPr>
        </p:nvSpPr>
        <p:spPr>
          <a:xfrm>
            <a:off x="457200" y="1052736"/>
            <a:ext cx="8363272" cy="5073427"/>
          </a:xfrm>
        </p:spPr>
        <p:txBody>
          <a:bodyPr/>
          <a:lstStyle/>
          <a:p>
            <a:pPr marL="0" indent="0">
              <a:buNone/>
            </a:pPr>
            <a:r>
              <a:rPr lang="de-DE" sz="2200" i="1" dirty="0" err="1" smtClean="0"/>
              <a:t>logical</a:t>
            </a:r>
            <a:r>
              <a:rPr lang="de-DE" sz="2200" dirty="0" smtClean="0"/>
              <a:t>		logische Werte			TRUE</a:t>
            </a:r>
            <a:br>
              <a:rPr lang="de-DE" sz="2200" dirty="0" smtClean="0"/>
            </a:br>
            <a:r>
              <a:rPr lang="de-DE" sz="2200" i="1" dirty="0"/>
              <a:t>integer</a:t>
            </a:r>
            <a:r>
              <a:rPr lang="de-DE" sz="2200" dirty="0" smtClean="0"/>
              <a:t>		nur ganzzahlige Werte		</a:t>
            </a:r>
            <a:r>
              <a:rPr lang="de-DE" sz="2200" dirty="0" err="1" smtClean="0"/>
              <a:t>gasttore</a:t>
            </a:r>
            <a:r>
              <a:rPr lang="de-DE" sz="2200" dirty="0" smtClean="0"/>
              <a:t>: 1,2,3,4,5…</a:t>
            </a:r>
            <a:br>
              <a:rPr lang="de-DE" sz="2200" dirty="0" smtClean="0"/>
            </a:br>
            <a:r>
              <a:rPr lang="de-DE" sz="2200" i="1" dirty="0" err="1"/>
              <a:t>numeric</a:t>
            </a:r>
            <a:r>
              <a:rPr lang="de-DE" sz="2200" dirty="0" smtClean="0"/>
              <a:t>	ganze und reelle Zahlen		3.78</a:t>
            </a:r>
            <a:br>
              <a:rPr lang="de-DE" sz="2200" dirty="0" smtClean="0"/>
            </a:br>
            <a:r>
              <a:rPr lang="de-DE" sz="2200" i="1" dirty="0" err="1"/>
              <a:t>character</a:t>
            </a:r>
            <a:r>
              <a:rPr lang="de-DE" sz="2200" dirty="0" smtClean="0"/>
              <a:t>	Zeichenfolge			„Schalke“</a:t>
            </a:r>
          </a:p>
          <a:p>
            <a:pPr marL="0" indent="0">
              <a:buNone/>
            </a:pPr>
            <a:r>
              <a:rPr lang="de-DE" sz="2200" dirty="0" smtClean="0"/>
              <a:t>Teilweise sind die Unterschiede fließend, so können z.B. ganze Zahlen als </a:t>
            </a:r>
            <a:r>
              <a:rPr lang="de-DE" sz="2200" i="1" dirty="0"/>
              <a:t>integer</a:t>
            </a:r>
            <a:r>
              <a:rPr lang="de-DE" sz="2200" dirty="0" smtClean="0"/>
              <a:t> oder </a:t>
            </a:r>
            <a:r>
              <a:rPr lang="de-DE" sz="2200" i="1" dirty="0" err="1"/>
              <a:t>numeric</a:t>
            </a:r>
            <a:r>
              <a:rPr lang="de-DE" sz="2200" dirty="0" smtClean="0"/>
              <a:t> bewertet werden</a:t>
            </a:r>
            <a:r>
              <a:rPr lang="de-DE" sz="2200" dirty="0"/>
              <a:t>. Anzeigen des Datentyps: </a:t>
            </a:r>
            <a:r>
              <a:rPr lang="de-DE" sz="2200" dirty="0" err="1">
                <a:latin typeface="Courier New" panose="02070309020205020404" pitchFamily="49" charset="0"/>
                <a:cs typeface="Courier New" panose="02070309020205020404" pitchFamily="49" charset="0"/>
              </a:rPr>
              <a:t>mode</a:t>
            </a:r>
            <a:r>
              <a:rPr lang="de-DE" sz="2200" dirty="0">
                <a:latin typeface="Courier New" panose="02070309020205020404" pitchFamily="49" charset="0"/>
                <a:cs typeface="Courier New" panose="02070309020205020404" pitchFamily="49" charset="0"/>
              </a:rPr>
              <a:t>(</a:t>
            </a:r>
            <a:r>
              <a:rPr lang="de-DE" sz="2200" dirty="0" err="1">
                <a:latin typeface="Courier New" panose="02070309020205020404" pitchFamily="49" charset="0"/>
                <a:cs typeface="Courier New" panose="02070309020205020404" pitchFamily="49" charset="0"/>
              </a:rPr>
              <a:t>bundesliga_Hamb$tore_diff</a:t>
            </a:r>
            <a:r>
              <a:rPr lang="de-DE" sz="2200" dirty="0">
                <a:latin typeface="Courier New" panose="02070309020205020404" pitchFamily="49" charset="0"/>
                <a:cs typeface="Courier New" panose="02070309020205020404" pitchFamily="49" charset="0"/>
              </a:rPr>
              <a:t>)</a:t>
            </a:r>
            <a:br>
              <a:rPr lang="de-DE" sz="2200" dirty="0">
                <a:latin typeface="Courier New" panose="02070309020205020404" pitchFamily="49" charset="0"/>
                <a:cs typeface="Courier New" panose="02070309020205020404" pitchFamily="49" charset="0"/>
              </a:rPr>
            </a:br>
            <a:r>
              <a:rPr lang="de-DE" sz="2200" dirty="0"/>
              <a:t>Wi</a:t>
            </a:r>
            <a:r>
              <a:rPr lang="de-DE" sz="2200" dirty="0" smtClean="0"/>
              <a:t>chtig in R ist allerdings auch die „interne“ Struktur des Datentyps, da einige Funktionen </a:t>
            </a:r>
            <a:r>
              <a:rPr lang="de-DE" sz="2200" dirty="0"/>
              <a:t>auf bestimmte </a:t>
            </a:r>
            <a:r>
              <a:rPr lang="de-DE" sz="2200" dirty="0" smtClean="0"/>
              <a:t>Datentypen nicht angewendet werden können!</a:t>
            </a:r>
            <a:r>
              <a:rPr lang="de-DE" sz="2200" i="1" dirty="0"/>
              <a:t> </a:t>
            </a:r>
            <a:r>
              <a:rPr lang="de-DE" sz="2200" i="1" dirty="0" smtClean="0"/>
              <a:t> </a:t>
            </a:r>
            <a:r>
              <a:rPr lang="de-DE" sz="2200" dirty="0"/>
              <a:t>Die numerische Variable „</a:t>
            </a:r>
            <a:r>
              <a:rPr lang="de-DE" sz="2200" dirty="0" err="1"/>
              <a:t>spielort</a:t>
            </a:r>
            <a:r>
              <a:rPr lang="de-DE" sz="2200" dirty="0" smtClean="0"/>
              <a:t>“ (1=heim, 2=auswärts) wird als „</a:t>
            </a:r>
            <a:r>
              <a:rPr lang="de-DE" sz="2200" dirty="0" err="1" smtClean="0"/>
              <a:t>factor</a:t>
            </a:r>
            <a:r>
              <a:rPr lang="de-DE" sz="2200" dirty="0" smtClean="0"/>
              <a:t>“ bewertet, d.h. sie dient als Gruppierungsvariable</a:t>
            </a:r>
            <a:r>
              <a:rPr lang="de-DE" sz="2200" dirty="0"/>
              <a:t/>
            </a:r>
            <a:br>
              <a:rPr lang="de-DE" sz="2200" dirty="0"/>
            </a:br>
            <a:r>
              <a:rPr lang="de-DE" sz="2200" dirty="0" err="1">
                <a:latin typeface="Courier New" panose="02070309020205020404" pitchFamily="49" charset="0"/>
                <a:cs typeface="Courier New" panose="02070309020205020404" pitchFamily="49" charset="0"/>
              </a:rPr>
              <a:t>class</a:t>
            </a:r>
            <a:r>
              <a:rPr lang="de-DE" sz="2200" dirty="0" smtClean="0">
                <a:latin typeface="Courier New" panose="02070309020205020404" pitchFamily="49" charset="0"/>
                <a:cs typeface="Courier New" panose="02070309020205020404" pitchFamily="49" charset="0"/>
              </a:rPr>
              <a:t>(</a:t>
            </a:r>
            <a:r>
              <a:rPr lang="de-DE" sz="2200" dirty="0" err="1" smtClean="0">
                <a:latin typeface="Courier New" panose="02070309020205020404" pitchFamily="49" charset="0"/>
                <a:cs typeface="Courier New" panose="02070309020205020404" pitchFamily="49" charset="0"/>
              </a:rPr>
              <a:t>bundesliga_Hamb$spielort</a:t>
            </a:r>
            <a:r>
              <a:rPr lang="de-DE" sz="2200" dirty="0" smtClean="0">
                <a:latin typeface="Courier New" panose="02070309020205020404" pitchFamily="49" charset="0"/>
                <a:cs typeface="Courier New" panose="02070309020205020404" pitchFamily="49" charset="0"/>
              </a:rPr>
              <a:t>) </a:t>
            </a:r>
            <a:r>
              <a:rPr lang="de-DE" sz="2200" dirty="0"/>
              <a:t>oder</a:t>
            </a:r>
            <a:r>
              <a:rPr lang="de-DE" sz="2200" dirty="0" smtClean="0">
                <a:latin typeface="Courier New" panose="02070309020205020404" pitchFamily="49" charset="0"/>
                <a:cs typeface="Courier New" panose="02070309020205020404" pitchFamily="49" charset="0"/>
              </a:rPr>
              <a:t> </a:t>
            </a:r>
            <a:r>
              <a:rPr lang="de-DE" sz="2200" dirty="0" err="1" smtClean="0">
                <a:latin typeface="Courier New" panose="02070309020205020404" pitchFamily="49" charset="0"/>
                <a:cs typeface="Courier New" panose="02070309020205020404" pitchFamily="49" charset="0"/>
              </a:rPr>
              <a:t>str</a:t>
            </a:r>
            <a:r>
              <a:rPr lang="de-DE" sz="2200" dirty="0" smtClean="0">
                <a:latin typeface="Courier New" panose="02070309020205020404" pitchFamily="49" charset="0"/>
                <a:cs typeface="Courier New" panose="02070309020205020404" pitchFamily="49" charset="0"/>
              </a:rPr>
              <a:t>()</a:t>
            </a:r>
            <a:endParaRPr lang="de-DE" sz="2200" dirty="0"/>
          </a:p>
          <a:p>
            <a:pPr marL="0" indent="0">
              <a:buNone/>
            </a:pPr>
            <a:r>
              <a:rPr lang="de-DE" sz="2200" dirty="0" smtClean="0"/>
              <a:t>Ändern der Struktur des Datentyps</a:t>
            </a:r>
            <a:r>
              <a:rPr lang="de-DE" sz="2200" dirty="0"/>
              <a:t>: </a:t>
            </a:r>
            <a:r>
              <a:rPr lang="de-DE" sz="2200" dirty="0" err="1">
                <a:latin typeface="Courier New" panose="02070309020205020404" pitchFamily="49" charset="0"/>
                <a:cs typeface="Courier New" panose="02070309020205020404" pitchFamily="49" charset="0"/>
              </a:rPr>
              <a:t>bundesliga_Hamb$ergebnis</a:t>
            </a:r>
            <a:r>
              <a:rPr lang="de-DE" sz="2200" dirty="0">
                <a:latin typeface="Courier New" panose="02070309020205020404" pitchFamily="49" charset="0"/>
                <a:cs typeface="Courier New" panose="02070309020205020404" pitchFamily="49" charset="0"/>
              </a:rPr>
              <a:t> &lt;-</a:t>
            </a:r>
            <a:r>
              <a:rPr lang="de-DE" sz="2200" dirty="0" err="1" smtClean="0">
                <a:latin typeface="Courier New" panose="02070309020205020404" pitchFamily="49" charset="0"/>
                <a:cs typeface="Courier New" panose="02070309020205020404" pitchFamily="49" charset="0"/>
              </a:rPr>
              <a:t>as.factor</a:t>
            </a:r>
            <a:r>
              <a:rPr lang="de-DE" sz="2200" dirty="0" smtClean="0">
                <a:latin typeface="Courier New" panose="02070309020205020404" pitchFamily="49" charset="0"/>
                <a:cs typeface="Courier New" panose="02070309020205020404" pitchFamily="49" charset="0"/>
              </a:rPr>
              <a:t>(</a:t>
            </a:r>
            <a:r>
              <a:rPr lang="de-DE" sz="2200" dirty="0" err="1" smtClean="0">
                <a:latin typeface="Courier New" panose="02070309020205020404" pitchFamily="49" charset="0"/>
                <a:cs typeface="Courier New" panose="02070309020205020404" pitchFamily="49" charset="0"/>
              </a:rPr>
              <a:t>bundesliga_Hamb$ergebnis</a:t>
            </a:r>
            <a:r>
              <a:rPr lang="de-DE" sz="2200"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002990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96752"/>
            <a:ext cx="8229600" cy="4929411"/>
          </a:xfrm>
        </p:spPr>
        <p:txBody>
          <a:bodyPr/>
          <a:lstStyle/>
          <a:p>
            <a:pPr marL="0" indent="0">
              <a:buNone/>
            </a:pPr>
            <a:r>
              <a:rPr lang="de-DE" sz="2200" dirty="0" smtClean="0"/>
              <a:t>R weist beim Einlesen der Daten automatisch die Datentypen anhand der Datenlage zu. Möchte man einen anderen Datentyp zuweisen, geht das über </a:t>
            </a:r>
          </a:p>
          <a:p>
            <a:pPr marL="0" indent="0">
              <a:buNone/>
            </a:pPr>
            <a:r>
              <a:rPr lang="de-DE" sz="2200" dirty="0" err="1" smtClean="0">
                <a:latin typeface="Courier New" panose="02070309020205020404" pitchFamily="49" charset="0"/>
                <a:cs typeface="Courier New" panose="02070309020205020404" pitchFamily="49" charset="0"/>
              </a:rPr>
              <a:t>bundesliga_Hamb$ergebnis</a:t>
            </a:r>
            <a:r>
              <a:rPr lang="de-DE" sz="2200" dirty="0" smtClean="0">
                <a:latin typeface="Courier New" panose="02070309020205020404" pitchFamily="49" charset="0"/>
                <a:cs typeface="Courier New" panose="02070309020205020404" pitchFamily="49" charset="0"/>
              </a:rPr>
              <a:t> </a:t>
            </a:r>
            <a:r>
              <a:rPr lang="de-DE" sz="2200" dirty="0">
                <a:latin typeface="Courier New" panose="02070309020205020404" pitchFamily="49" charset="0"/>
                <a:cs typeface="Courier New" panose="02070309020205020404" pitchFamily="49" charset="0"/>
              </a:rPr>
              <a:t>&lt;-</a:t>
            </a:r>
            <a:r>
              <a:rPr lang="de-DE" sz="2200" dirty="0" err="1">
                <a:latin typeface="Courier New" panose="02070309020205020404" pitchFamily="49" charset="0"/>
                <a:cs typeface="Courier New" panose="02070309020205020404" pitchFamily="49" charset="0"/>
              </a:rPr>
              <a:t>as.factor</a:t>
            </a:r>
            <a:r>
              <a:rPr lang="de-DE" sz="2200" dirty="0">
                <a:latin typeface="Courier New" panose="02070309020205020404" pitchFamily="49" charset="0"/>
                <a:cs typeface="Courier New" panose="02070309020205020404" pitchFamily="49" charset="0"/>
              </a:rPr>
              <a:t>(</a:t>
            </a:r>
            <a:r>
              <a:rPr lang="de-DE" sz="2200" dirty="0" err="1">
                <a:latin typeface="Courier New" panose="02070309020205020404" pitchFamily="49" charset="0"/>
                <a:cs typeface="Courier New" panose="02070309020205020404" pitchFamily="49" charset="0"/>
              </a:rPr>
              <a:t>bundesliga_Hamb$ergebnis</a:t>
            </a:r>
            <a:r>
              <a:rPr lang="de-DE" sz="2200" dirty="0" smtClean="0">
                <a:latin typeface="Courier New" panose="02070309020205020404" pitchFamily="49" charset="0"/>
                <a:cs typeface="Courier New" panose="02070309020205020404" pitchFamily="49" charset="0"/>
              </a:rPr>
              <a:t>)</a:t>
            </a:r>
          </a:p>
          <a:p>
            <a:pPr marL="0" indent="0">
              <a:buNone/>
            </a:pPr>
            <a:r>
              <a:rPr lang="de-DE" sz="2200" dirty="0"/>
              <a:t>Beim </a:t>
            </a:r>
            <a:r>
              <a:rPr lang="de-DE" sz="2200" dirty="0" err="1"/>
              <a:t>Rekodieren</a:t>
            </a:r>
            <a:r>
              <a:rPr lang="de-DE" sz="2200" dirty="0"/>
              <a:t> </a:t>
            </a:r>
            <a:r>
              <a:rPr lang="de-DE" sz="2200" dirty="0" smtClean="0"/>
              <a:t>von Variablen im R-Commander ist automatisch ein Häkchen gesetzt bei „Mache (jede) neue Variable zu einem Faktor“. Das Häkchen entfernen oder in dem </a:t>
            </a:r>
            <a:r>
              <a:rPr lang="de-DE" sz="2200" dirty="0"/>
              <a:t>erzeugten Kommando</a:t>
            </a:r>
            <a:br>
              <a:rPr lang="de-DE" sz="2200" dirty="0"/>
            </a:br>
            <a:r>
              <a:rPr lang="de-DE" sz="2100" dirty="0" err="1" smtClean="0">
                <a:latin typeface="Courier New" panose="02070309020205020404" pitchFamily="49" charset="0"/>
                <a:cs typeface="Courier New" panose="02070309020205020404" pitchFamily="49" charset="0"/>
              </a:rPr>
              <a:t>bundesliga_Hamb$spielort</a:t>
            </a:r>
            <a:r>
              <a:rPr lang="de-DE" sz="2100" dirty="0" smtClean="0">
                <a:latin typeface="Courier New" panose="02070309020205020404" pitchFamily="49" charset="0"/>
                <a:cs typeface="Courier New" panose="02070309020205020404" pitchFamily="49" charset="0"/>
              </a:rPr>
              <a:t> </a:t>
            </a:r>
            <a:r>
              <a:rPr lang="de-DE" sz="2100" dirty="0">
                <a:latin typeface="Courier New" panose="02070309020205020404" pitchFamily="49" charset="0"/>
                <a:cs typeface="Courier New" panose="02070309020205020404" pitchFamily="49" charset="0"/>
              </a:rPr>
              <a:t>&lt;- </a:t>
            </a:r>
            <a:r>
              <a:rPr lang="de-DE" sz="2100" dirty="0" err="1" smtClean="0">
                <a:latin typeface="Courier New" panose="02070309020205020404" pitchFamily="49" charset="0"/>
                <a:cs typeface="Courier New" panose="02070309020205020404" pitchFamily="49" charset="0"/>
              </a:rPr>
              <a:t>Recode</a:t>
            </a:r>
            <a:r>
              <a:rPr lang="de-DE" sz="2100" dirty="0" smtClean="0">
                <a:latin typeface="Courier New" panose="02070309020205020404" pitchFamily="49" charset="0"/>
                <a:cs typeface="Courier New" panose="02070309020205020404" pitchFamily="49" charset="0"/>
              </a:rPr>
              <a:t>(</a:t>
            </a:r>
            <a:r>
              <a:rPr lang="de-DE" sz="2100" dirty="0" err="1" smtClean="0">
                <a:latin typeface="Courier New" panose="02070309020205020404" pitchFamily="49" charset="0"/>
                <a:cs typeface="Courier New" panose="02070309020205020404" pitchFamily="49" charset="0"/>
              </a:rPr>
              <a:t>bundesliga_Hamb$heimteam</a:t>
            </a:r>
            <a:r>
              <a:rPr lang="de-DE" sz="2100" dirty="0">
                <a:latin typeface="Courier New" panose="02070309020205020404" pitchFamily="49" charset="0"/>
                <a:cs typeface="Courier New" panose="02070309020205020404" pitchFamily="49" charset="0"/>
              </a:rPr>
              <a:t>, '"Hamburg"=1; </a:t>
            </a:r>
            <a:r>
              <a:rPr lang="de-DE" sz="2100" dirty="0" err="1">
                <a:latin typeface="Courier New" panose="02070309020205020404" pitchFamily="49" charset="0"/>
                <a:cs typeface="Courier New" panose="02070309020205020404" pitchFamily="49" charset="0"/>
              </a:rPr>
              <a:t>else</a:t>
            </a:r>
            <a:r>
              <a:rPr lang="de-DE" sz="2100" dirty="0">
                <a:latin typeface="Courier New" panose="02070309020205020404" pitchFamily="49" charset="0"/>
                <a:cs typeface="Courier New" panose="02070309020205020404" pitchFamily="49" charset="0"/>
              </a:rPr>
              <a:t>=2;', </a:t>
            </a:r>
            <a:r>
              <a:rPr lang="de-DE" sz="2100" dirty="0" err="1">
                <a:latin typeface="Courier New" panose="02070309020205020404" pitchFamily="49" charset="0"/>
                <a:cs typeface="Courier New" panose="02070309020205020404" pitchFamily="49" charset="0"/>
              </a:rPr>
              <a:t>as.factor.result</a:t>
            </a:r>
            <a:r>
              <a:rPr lang="de-DE" sz="2100" dirty="0">
                <a:latin typeface="Courier New" panose="02070309020205020404" pitchFamily="49" charset="0"/>
                <a:cs typeface="Courier New" panose="02070309020205020404" pitchFamily="49" charset="0"/>
              </a:rPr>
              <a:t>=TRUE)</a:t>
            </a:r>
            <a:r>
              <a:rPr lang="de-DE" sz="2100" dirty="0" smtClean="0"/>
              <a:t/>
            </a:r>
            <a:br>
              <a:rPr lang="de-DE" sz="2100" dirty="0" smtClean="0"/>
            </a:br>
            <a:r>
              <a:rPr lang="de-DE" sz="2200" dirty="0" smtClean="0"/>
              <a:t>das TRUE durch ein FALSE ersetzen und den Befehl wiederholen, wenn ich z.B. mit der Variable später Rechnen möchte und sie nicht zur Zuweisung in Gruppen dient.</a:t>
            </a:r>
            <a:endParaRPr lang="de-DE" sz="2200" dirty="0"/>
          </a:p>
          <a:p>
            <a:endParaRPr lang="de-DE" dirty="0"/>
          </a:p>
        </p:txBody>
      </p:sp>
      <p:sp>
        <p:nvSpPr>
          <p:cNvPr id="4" name="Titel 1"/>
          <p:cNvSpPr txBox="1">
            <a:spLocks/>
          </p:cNvSpPr>
          <p:nvPr/>
        </p:nvSpPr>
        <p:spPr bwMode="auto">
          <a:xfrm>
            <a:off x="457200" y="274638"/>
            <a:ext cx="8229600" cy="850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de-DE" sz="4000" smtClean="0"/>
              <a:t>Exkurs Datentypen</a:t>
            </a:r>
            <a:endParaRPr lang="de-DE" sz="4000" dirty="0"/>
          </a:p>
        </p:txBody>
      </p:sp>
    </p:spTree>
    <p:extLst>
      <p:ext uri="{BB962C8B-B14F-4D97-AF65-F5344CB8AC3E}">
        <p14:creationId xmlns:p14="http://schemas.microsoft.com/office/powerpoint/2010/main" val="660851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457200" y="274638"/>
            <a:ext cx="8229600" cy="850106"/>
          </a:xfrm>
        </p:spPr>
        <p:txBody>
          <a:bodyPr/>
          <a:lstStyle/>
          <a:p>
            <a:pPr eaLnBrk="1" hangingPunct="1"/>
            <a:r>
              <a:rPr lang="de-DE" sz="4000" dirty="0" smtClean="0"/>
              <a:t>Grafiken</a:t>
            </a:r>
          </a:p>
        </p:txBody>
      </p:sp>
      <p:sp>
        <p:nvSpPr>
          <p:cNvPr id="13315" name="Rectangle 5"/>
          <p:cNvSpPr>
            <a:spLocks noGrp="1"/>
          </p:cNvSpPr>
          <p:nvPr>
            <p:ph type="body" idx="4294967295"/>
          </p:nvPr>
        </p:nvSpPr>
        <p:spPr>
          <a:xfrm>
            <a:off x="457200" y="1196752"/>
            <a:ext cx="8229600" cy="4929411"/>
          </a:xfrm>
        </p:spPr>
        <p:txBody>
          <a:bodyPr/>
          <a:lstStyle/>
          <a:p>
            <a:pPr marL="0" indent="0">
              <a:buFont typeface="Arial" charset="0"/>
              <a:buNone/>
            </a:pPr>
            <a:r>
              <a:rPr lang="de-DE" sz="2600" dirty="0" smtClean="0"/>
              <a:t>R bietet eine Vielzahl an graphischen Funktionen zur Visualisierung von Daten an.</a:t>
            </a:r>
            <a:br>
              <a:rPr lang="de-DE" sz="2600" dirty="0" smtClean="0"/>
            </a:br>
            <a:r>
              <a:rPr lang="de-DE" sz="2200" dirty="0" smtClean="0">
                <a:sym typeface="Wingdings" pitchFamily="2" charset="2"/>
              </a:rPr>
              <a:t> </a:t>
            </a:r>
            <a:r>
              <a:rPr lang="de-DE" sz="2200" b="1" dirty="0" smtClean="0">
                <a:latin typeface="Arial" charset="0"/>
                <a:cs typeface="Arial" charset="0"/>
                <a:sym typeface="Wingdings" pitchFamily="2" charset="2"/>
              </a:rPr>
              <a:t>Histogramm</a:t>
            </a:r>
            <a:r>
              <a:rPr lang="de-DE" sz="2200" dirty="0" smtClean="0">
                <a:sym typeface="Wingdings" pitchFamily="2" charset="2"/>
              </a:rPr>
              <a:t> </a:t>
            </a:r>
            <a:r>
              <a:rPr lang="de-DE" sz="2600" dirty="0" smtClean="0">
                <a:sym typeface="Wingdings" pitchFamily="2" charset="2"/>
              </a:rPr>
              <a:t>ermöglicht die grafische Darstellung von Häufigkeiten, Prozenten oder Dichten einer Variable </a:t>
            </a:r>
          </a:p>
          <a:p>
            <a:pPr marL="0" indent="0">
              <a:buFont typeface="Arial" charset="0"/>
              <a:buNone/>
            </a:pPr>
            <a:r>
              <a:rPr lang="de-DE" sz="2600" i="1" u="sng" dirty="0" smtClean="0">
                <a:sym typeface="Wingdings" pitchFamily="2" charset="2"/>
              </a:rPr>
              <a:t>Beispiel</a:t>
            </a:r>
            <a:r>
              <a:rPr lang="de-DE" sz="2600" dirty="0" smtClean="0">
                <a:sym typeface="Wingdings" pitchFamily="2" charset="2"/>
              </a:rPr>
              <a:t>: von unserem ersten </a:t>
            </a:r>
            <a:br>
              <a:rPr lang="de-DE" sz="2600" dirty="0" smtClean="0">
                <a:sym typeface="Wingdings" pitchFamily="2" charset="2"/>
              </a:rPr>
            </a:br>
            <a:r>
              <a:rPr lang="de-DE" sz="2600" dirty="0" smtClean="0">
                <a:sym typeface="Wingdings" pitchFamily="2" charset="2"/>
              </a:rPr>
              <a:t>Datensatz „</a:t>
            </a:r>
            <a:r>
              <a:rPr lang="de-DE" sz="2600" dirty="0" err="1" smtClean="0">
                <a:sym typeface="Wingdings" pitchFamily="2" charset="2"/>
              </a:rPr>
              <a:t>test</a:t>
            </a:r>
            <a:r>
              <a:rPr lang="de-DE" sz="2600" dirty="0" smtClean="0">
                <a:sym typeface="Wingdings" pitchFamily="2" charset="2"/>
              </a:rPr>
              <a:t>“ soll eine </a:t>
            </a:r>
            <a:r>
              <a:rPr lang="de-DE" sz="2600" dirty="0" err="1" smtClean="0">
                <a:sym typeface="Wingdings" pitchFamily="2" charset="2"/>
              </a:rPr>
              <a:t>Häu</a:t>
            </a:r>
            <a:r>
              <a:rPr lang="de-DE" sz="2600" dirty="0" smtClean="0">
                <a:sym typeface="Wingdings" pitchFamily="2" charset="2"/>
              </a:rPr>
              <a:t>-</a:t>
            </a:r>
            <a:br>
              <a:rPr lang="de-DE" sz="2600" dirty="0" smtClean="0">
                <a:sym typeface="Wingdings" pitchFamily="2" charset="2"/>
              </a:rPr>
            </a:br>
            <a:r>
              <a:rPr lang="de-DE" sz="2600" dirty="0" err="1" smtClean="0">
                <a:sym typeface="Wingdings" pitchFamily="2" charset="2"/>
              </a:rPr>
              <a:t>figkeitsverteilung</a:t>
            </a:r>
            <a:r>
              <a:rPr lang="de-DE" sz="2600" dirty="0" smtClean="0">
                <a:sym typeface="Wingdings" pitchFamily="2" charset="2"/>
              </a:rPr>
              <a:t> des Gewichts</a:t>
            </a:r>
            <a:br>
              <a:rPr lang="de-DE" sz="2600" dirty="0" smtClean="0">
                <a:sym typeface="Wingdings" pitchFamily="2" charset="2"/>
              </a:rPr>
            </a:br>
            <a:r>
              <a:rPr lang="de-DE" sz="2600" dirty="0" smtClean="0">
                <a:sym typeface="Wingdings" pitchFamily="2" charset="2"/>
              </a:rPr>
              <a:t>erzeugt werden.</a:t>
            </a:r>
            <a:br>
              <a:rPr lang="de-DE" sz="2600" dirty="0" smtClean="0">
                <a:sym typeface="Wingdings" pitchFamily="2" charset="2"/>
              </a:rPr>
            </a:br>
            <a:r>
              <a:rPr lang="de-DE" sz="2200" dirty="0" smtClean="0">
                <a:sym typeface="Wingdings" pitchFamily="2" charset="2"/>
              </a:rPr>
              <a:t>Optional kann die Anzahl der Gruppen</a:t>
            </a:r>
            <a:br>
              <a:rPr lang="de-DE" sz="2200" dirty="0" smtClean="0">
                <a:sym typeface="Wingdings" pitchFamily="2" charset="2"/>
              </a:rPr>
            </a:br>
            <a:r>
              <a:rPr lang="de-DE" sz="2200" dirty="0" smtClean="0">
                <a:sym typeface="Wingdings" pitchFamily="2" charset="2"/>
              </a:rPr>
              <a:t>ausgewählt werden, die eingegebene</a:t>
            </a:r>
            <a:br>
              <a:rPr lang="de-DE" sz="2200" dirty="0" smtClean="0">
                <a:sym typeface="Wingdings" pitchFamily="2" charset="2"/>
              </a:rPr>
            </a:br>
            <a:r>
              <a:rPr lang="de-DE" sz="2200" dirty="0" smtClean="0">
                <a:sym typeface="Wingdings" pitchFamily="2" charset="2"/>
              </a:rPr>
              <a:t>Zahl ist allerdings die Anzahl der </a:t>
            </a:r>
            <a:br>
              <a:rPr lang="de-DE" sz="2200" dirty="0" smtClean="0">
                <a:sym typeface="Wingdings" pitchFamily="2" charset="2"/>
              </a:rPr>
            </a:br>
            <a:r>
              <a:rPr lang="de-DE" sz="2200" dirty="0" smtClean="0">
                <a:sym typeface="Wingdings" pitchFamily="2" charset="2"/>
              </a:rPr>
              <a:t>„</a:t>
            </a:r>
            <a:r>
              <a:rPr lang="de-DE" sz="2200" dirty="0" err="1" smtClean="0">
                <a:sym typeface="Wingdings" pitchFamily="2" charset="2"/>
              </a:rPr>
              <a:t>breaks</a:t>
            </a:r>
            <a:r>
              <a:rPr lang="de-DE" sz="2200" dirty="0" smtClean="0">
                <a:sym typeface="Wingdings" pitchFamily="2" charset="2"/>
              </a:rPr>
              <a:t>“ , also der Unterteilungen.</a:t>
            </a:r>
            <a:br>
              <a:rPr lang="de-DE" sz="2200" dirty="0" smtClean="0">
                <a:sym typeface="Wingdings" pitchFamily="2" charset="2"/>
              </a:rPr>
            </a:br>
            <a:r>
              <a:rPr lang="de-DE" sz="2800" dirty="0" smtClean="0"/>
              <a:t/>
            </a:r>
            <a:br>
              <a:rPr lang="de-DE" sz="2800" dirty="0" smtClean="0"/>
            </a:br>
            <a:endParaRPr lang="de-DE" sz="28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456" y="2761574"/>
            <a:ext cx="3672408" cy="3666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9084" y="2924944"/>
            <a:ext cx="3705208" cy="3699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a:xfrm>
            <a:off x="457200" y="274638"/>
            <a:ext cx="8229600" cy="850106"/>
          </a:xfrm>
        </p:spPr>
        <p:txBody>
          <a:bodyPr/>
          <a:lstStyle/>
          <a:p>
            <a:r>
              <a:rPr lang="de-DE" sz="4000" dirty="0" smtClean="0"/>
              <a:t>Grafiken</a:t>
            </a:r>
          </a:p>
        </p:txBody>
      </p:sp>
      <p:sp>
        <p:nvSpPr>
          <p:cNvPr id="14339" name="Inhaltsplatzhalter 2"/>
          <p:cNvSpPr>
            <a:spLocks noGrp="1"/>
          </p:cNvSpPr>
          <p:nvPr>
            <p:ph idx="1"/>
          </p:nvPr>
        </p:nvSpPr>
        <p:spPr>
          <a:xfrm>
            <a:off x="457200" y="1268760"/>
            <a:ext cx="8229600" cy="4857403"/>
          </a:xfrm>
        </p:spPr>
        <p:txBody>
          <a:bodyPr/>
          <a:lstStyle/>
          <a:p>
            <a:pPr marL="0" indent="0">
              <a:buFont typeface="Arial" charset="0"/>
              <a:buNone/>
            </a:pPr>
            <a:r>
              <a:rPr lang="de-DE" sz="2600" dirty="0" smtClean="0">
                <a:sym typeface="Wingdings" pitchFamily="2" charset="2"/>
              </a:rPr>
              <a:t>Q-Q-plot </a:t>
            </a:r>
            <a:r>
              <a:rPr lang="de-DE" sz="2200" dirty="0" smtClean="0">
                <a:sym typeface="Wingdings" pitchFamily="2" charset="2"/>
              </a:rPr>
              <a:t>(</a:t>
            </a:r>
            <a:r>
              <a:rPr lang="de-DE" sz="2200" b="1" dirty="0" err="1" smtClean="0">
                <a:latin typeface="Arial" charset="0"/>
                <a:cs typeface="Arial" charset="0"/>
                <a:sym typeface="Wingdings" pitchFamily="2" charset="2"/>
              </a:rPr>
              <a:t>Quantile</a:t>
            </a:r>
            <a:r>
              <a:rPr lang="de-DE" sz="2200" b="1" dirty="0" smtClean="0">
                <a:latin typeface="Arial" charset="0"/>
                <a:cs typeface="Arial" charset="0"/>
                <a:sym typeface="Wingdings" pitchFamily="2" charset="2"/>
              </a:rPr>
              <a:t>-</a:t>
            </a:r>
            <a:r>
              <a:rPr lang="de-DE" sz="2200" b="1" dirty="0" err="1" smtClean="0">
                <a:latin typeface="Arial" charset="0"/>
                <a:cs typeface="Arial" charset="0"/>
                <a:sym typeface="Wingdings" pitchFamily="2" charset="2"/>
              </a:rPr>
              <a:t>comparison</a:t>
            </a:r>
            <a:r>
              <a:rPr lang="de-DE" sz="2200" b="1" dirty="0" smtClean="0">
                <a:latin typeface="Arial" charset="0"/>
                <a:cs typeface="Arial" charset="0"/>
                <a:sym typeface="Wingdings" pitchFamily="2" charset="2"/>
              </a:rPr>
              <a:t>-plot</a:t>
            </a:r>
            <a:r>
              <a:rPr lang="de-DE" sz="2200" dirty="0" smtClean="0">
                <a:sym typeface="Wingdings" pitchFamily="2" charset="2"/>
              </a:rPr>
              <a:t>):</a:t>
            </a:r>
            <a:r>
              <a:rPr lang="de-DE" sz="2800" dirty="0" smtClean="0">
                <a:sym typeface="Wingdings" pitchFamily="2" charset="2"/>
              </a:rPr>
              <a:t> </a:t>
            </a:r>
            <a:r>
              <a:rPr lang="de-DE" sz="2600" dirty="0" smtClean="0">
                <a:sym typeface="Wingdings" pitchFamily="2" charset="2"/>
              </a:rPr>
              <a:t>um festzustellen, ob eine Variable einer bestimmten Verteilung, z.B. der Normalverteilung folgt </a:t>
            </a:r>
            <a:br>
              <a:rPr lang="de-DE" sz="2600" dirty="0" smtClean="0">
                <a:sym typeface="Wingdings" pitchFamily="2" charset="2"/>
              </a:rPr>
            </a:br>
            <a:r>
              <a:rPr lang="de-DE" sz="2600" i="1" u="sng" dirty="0" smtClean="0">
                <a:sym typeface="Wingdings" pitchFamily="2" charset="2"/>
              </a:rPr>
              <a:t>Beispiel</a:t>
            </a:r>
            <a:r>
              <a:rPr lang="de-DE" sz="2600" dirty="0" smtClean="0">
                <a:sym typeface="Wingdings" pitchFamily="2" charset="2"/>
              </a:rPr>
              <a:t>: </a:t>
            </a:r>
            <a:r>
              <a:rPr lang="de-DE" sz="2600" dirty="0">
                <a:sym typeface="Wingdings" pitchFamily="2" charset="2"/>
              </a:rPr>
              <a:t>i</a:t>
            </a:r>
            <a:r>
              <a:rPr lang="de-DE" sz="2600" dirty="0" smtClean="0">
                <a:sym typeface="Wingdings" pitchFamily="2" charset="2"/>
              </a:rPr>
              <a:t>n dem Datensatz </a:t>
            </a:r>
            <a:br>
              <a:rPr lang="de-DE" sz="2600" dirty="0" smtClean="0">
                <a:sym typeface="Wingdings" pitchFamily="2" charset="2"/>
              </a:rPr>
            </a:br>
            <a:r>
              <a:rPr lang="de-DE" sz="2600" dirty="0" smtClean="0">
                <a:sym typeface="Wingdings" pitchFamily="2" charset="2"/>
              </a:rPr>
              <a:t>„</a:t>
            </a:r>
            <a:r>
              <a:rPr lang="de-DE" sz="2600" dirty="0" err="1" smtClean="0">
                <a:sym typeface="Wingdings" pitchFamily="2" charset="2"/>
              </a:rPr>
              <a:t>test</a:t>
            </a:r>
            <a:r>
              <a:rPr lang="de-DE" sz="2600" dirty="0" smtClean="0">
                <a:sym typeface="Wingdings" pitchFamily="2" charset="2"/>
              </a:rPr>
              <a:t>“ soll festgestellt werden, </a:t>
            </a:r>
            <a:br>
              <a:rPr lang="de-DE" sz="2600" dirty="0" smtClean="0">
                <a:sym typeface="Wingdings" pitchFamily="2" charset="2"/>
              </a:rPr>
            </a:br>
            <a:r>
              <a:rPr lang="de-DE" sz="2600" dirty="0" smtClean="0">
                <a:sym typeface="Wingdings" pitchFamily="2" charset="2"/>
              </a:rPr>
              <a:t>ob die Variable „</a:t>
            </a:r>
            <a:r>
              <a:rPr lang="de-DE" sz="2600" dirty="0" err="1" smtClean="0">
                <a:sym typeface="Wingdings" pitchFamily="2" charset="2"/>
              </a:rPr>
              <a:t>groes</a:t>
            </a:r>
            <a:r>
              <a:rPr lang="de-DE" sz="2600" dirty="0" smtClean="0">
                <a:sym typeface="Wingdings" pitchFamily="2" charset="2"/>
              </a:rPr>
              <a:t>“ normal-</a:t>
            </a:r>
            <a:br>
              <a:rPr lang="de-DE" sz="2600" dirty="0" smtClean="0">
                <a:sym typeface="Wingdings" pitchFamily="2" charset="2"/>
              </a:rPr>
            </a:br>
            <a:r>
              <a:rPr lang="de-DE" sz="2600" dirty="0" smtClean="0">
                <a:sym typeface="Wingdings" pitchFamily="2" charset="2"/>
              </a:rPr>
              <a:t>verteilt ist.</a:t>
            </a:r>
            <a:br>
              <a:rPr lang="de-DE" sz="2600" dirty="0" smtClean="0">
                <a:sym typeface="Wingdings" pitchFamily="2" charset="2"/>
              </a:rPr>
            </a:br>
            <a:r>
              <a:rPr lang="de-DE" sz="2200" dirty="0" smtClean="0">
                <a:sym typeface="Wingdings" pitchFamily="2" charset="2"/>
              </a:rPr>
              <a:t>Optional können auch andere </a:t>
            </a:r>
            <a:r>
              <a:rPr lang="de-DE" sz="2200" dirty="0" err="1" smtClean="0">
                <a:sym typeface="Wingdings" pitchFamily="2" charset="2"/>
              </a:rPr>
              <a:t>Vertei</a:t>
            </a:r>
            <a:r>
              <a:rPr lang="de-DE" sz="2200" dirty="0" smtClean="0">
                <a:sym typeface="Wingdings" pitchFamily="2" charset="2"/>
              </a:rPr>
              <a:t>-</a:t>
            </a:r>
            <a:br>
              <a:rPr lang="de-DE" sz="2200" dirty="0" smtClean="0">
                <a:sym typeface="Wingdings" pitchFamily="2" charset="2"/>
              </a:rPr>
            </a:br>
            <a:r>
              <a:rPr lang="de-DE" sz="2200" dirty="0" err="1" smtClean="0">
                <a:sym typeface="Wingdings" pitchFamily="2" charset="2"/>
              </a:rPr>
              <a:t>lungen</a:t>
            </a:r>
            <a:r>
              <a:rPr lang="de-DE" sz="2200" dirty="0" smtClean="0">
                <a:sym typeface="Wingdings" pitchFamily="2" charset="2"/>
              </a:rPr>
              <a:t> unter Angabe der Freiheitsgrade</a:t>
            </a:r>
            <a:br>
              <a:rPr lang="de-DE" sz="2200" dirty="0" smtClean="0">
                <a:sym typeface="Wingdings" pitchFamily="2" charset="2"/>
              </a:rPr>
            </a:br>
            <a:r>
              <a:rPr lang="de-DE" sz="2200" dirty="0" smtClean="0">
                <a:sym typeface="Wingdings" pitchFamily="2" charset="2"/>
              </a:rPr>
              <a:t>oder anderer Parameter gewählt </a:t>
            </a:r>
            <a:br>
              <a:rPr lang="de-DE" sz="2200" dirty="0" smtClean="0">
                <a:sym typeface="Wingdings" pitchFamily="2" charset="2"/>
              </a:rPr>
            </a:br>
            <a:r>
              <a:rPr lang="de-DE" sz="2200" dirty="0" smtClean="0">
                <a:sym typeface="Wingdings" pitchFamily="2" charset="2"/>
              </a:rPr>
              <a:t>werden.</a:t>
            </a:r>
            <a:endParaRPr lang="de-DE" sz="22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204864"/>
            <a:ext cx="3633092" cy="3627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7949" y="2204864"/>
            <a:ext cx="3749996" cy="374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457200" y="274638"/>
            <a:ext cx="8229600" cy="850106"/>
          </a:xfrm>
        </p:spPr>
        <p:txBody>
          <a:bodyPr/>
          <a:lstStyle/>
          <a:p>
            <a:r>
              <a:rPr lang="de-DE" sz="4000" dirty="0" smtClean="0"/>
              <a:t>Grafiken</a:t>
            </a:r>
          </a:p>
        </p:txBody>
      </p:sp>
      <p:sp>
        <p:nvSpPr>
          <p:cNvPr id="15363" name="Rectangle 3"/>
          <p:cNvSpPr>
            <a:spLocks noGrp="1"/>
          </p:cNvSpPr>
          <p:nvPr>
            <p:ph type="body" idx="1"/>
          </p:nvPr>
        </p:nvSpPr>
        <p:spPr>
          <a:xfrm>
            <a:off x="457200" y="1196752"/>
            <a:ext cx="8229600" cy="4929411"/>
          </a:xfrm>
        </p:spPr>
        <p:txBody>
          <a:bodyPr/>
          <a:lstStyle/>
          <a:p>
            <a:pPr marL="0" indent="0">
              <a:spcBef>
                <a:spcPts val="0"/>
              </a:spcBef>
              <a:buNone/>
            </a:pPr>
            <a:r>
              <a:rPr lang="de-DE" sz="2200" b="1" dirty="0" smtClean="0">
                <a:latin typeface="Arial" charset="0"/>
                <a:cs typeface="Arial" charset="0"/>
                <a:sym typeface="Wingdings" pitchFamily="2" charset="2"/>
              </a:rPr>
              <a:t>Streudiagramm </a:t>
            </a:r>
            <a:r>
              <a:rPr lang="de-DE" sz="2600" dirty="0">
                <a:cs typeface="Arial" charset="0"/>
                <a:sym typeface="Wingdings" pitchFamily="2" charset="2"/>
              </a:rPr>
              <a:t>ermöglicht </a:t>
            </a:r>
            <a:r>
              <a:rPr lang="de-DE" sz="2600" dirty="0" smtClean="0">
                <a:cs typeface="Arial" charset="0"/>
                <a:sym typeface="Wingdings" pitchFamily="2" charset="2"/>
              </a:rPr>
              <a:t>vielfältige Darstellungs-möglichkeiten von Daten</a:t>
            </a:r>
            <a:br>
              <a:rPr lang="de-DE" sz="2600" dirty="0" smtClean="0">
                <a:cs typeface="Arial" charset="0"/>
                <a:sym typeface="Wingdings" pitchFamily="2" charset="2"/>
              </a:rPr>
            </a:br>
            <a:r>
              <a:rPr lang="de-DE" sz="2600" i="1" u="sng" dirty="0" smtClean="0">
                <a:cs typeface="Arial" charset="0"/>
                <a:sym typeface="Wingdings" pitchFamily="2" charset="2"/>
              </a:rPr>
              <a:t>Beispiel</a:t>
            </a:r>
            <a:r>
              <a:rPr lang="de-DE" sz="2600" dirty="0" smtClean="0">
                <a:cs typeface="Arial" charset="0"/>
                <a:sym typeface="Wingdings" pitchFamily="2" charset="2"/>
              </a:rPr>
              <a:t>: in dem Datensatz „</a:t>
            </a:r>
            <a:r>
              <a:rPr lang="de-DE" sz="2600" dirty="0" err="1" smtClean="0">
                <a:cs typeface="Arial" charset="0"/>
                <a:sym typeface="Wingdings" pitchFamily="2" charset="2"/>
              </a:rPr>
              <a:t>test</a:t>
            </a:r>
            <a:r>
              <a:rPr lang="de-DE" sz="2600" dirty="0" smtClean="0">
                <a:cs typeface="Arial" charset="0"/>
                <a:sym typeface="Wingdings" pitchFamily="2" charset="2"/>
              </a:rPr>
              <a:t>“</a:t>
            </a:r>
            <a:br>
              <a:rPr lang="de-DE" sz="2600" dirty="0" smtClean="0">
                <a:cs typeface="Arial" charset="0"/>
                <a:sym typeface="Wingdings" pitchFamily="2" charset="2"/>
              </a:rPr>
            </a:br>
            <a:r>
              <a:rPr lang="de-DE" sz="2600" dirty="0" smtClean="0">
                <a:cs typeface="Arial" charset="0"/>
                <a:sym typeface="Wingdings" pitchFamily="2" charset="2"/>
              </a:rPr>
              <a:t>sollen das Gewicht und die Größe</a:t>
            </a:r>
            <a:br>
              <a:rPr lang="de-DE" sz="2600" dirty="0" smtClean="0">
                <a:cs typeface="Arial" charset="0"/>
                <a:sym typeface="Wingdings" pitchFamily="2" charset="2"/>
              </a:rPr>
            </a:br>
            <a:r>
              <a:rPr lang="de-DE" sz="2600" dirty="0" smtClean="0">
                <a:cs typeface="Arial" charset="0"/>
                <a:sym typeface="Wingdings" pitchFamily="2" charset="2"/>
              </a:rPr>
              <a:t>gegeneinander aufgetragen </a:t>
            </a:r>
            <a:br>
              <a:rPr lang="de-DE" sz="2600" dirty="0" smtClean="0">
                <a:cs typeface="Arial" charset="0"/>
                <a:sym typeface="Wingdings" pitchFamily="2" charset="2"/>
              </a:rPr>
            </a:br>
            <a:r>
              <a:rPr lang="de-DE" sz="2600" dirty="0" smtClean="0">
                <a:cs typeface="Arial" charset="0"/>
                <a:sym typeface="Wingdings" pitchFamily="2" charset="2"/>
              </a:rPr>
              <a:t>werden.</a:t>
            </a:r>
          </a:p>
          <a:p>
            <a:pPr marL="0" indent="0">
              <a:spcBef>
                <a:spcPts val="0"/>
              </a:spcBef>
              <a:buNone/>
            </a:pPr>
            <a:r>
              <a:rPr lang="de-DE" sz="2400" dirty="0" smtClean="0">
                <a:cs typeface="Arial" charset="0"/>
                <a:sym typeface="Wingdings" pitchFamily="2" charset="2"/>
              </a:rPr>
              <a:t>Hier kann z.B. auch eine Aufteilung</a:t>
            </a:r>
            <a:br>
              <a:rPr lang="de-DE" sz="2400" dirty="0" smtClean="0">
                <a:cs typeface="Arial" charset="0"/>
                <a:sym typeface="Wingdings" pitchFamily="2" charset="2"/>
              </a:rPr>
            </a:br>
            <a:r>
              <a:rPr lang="de-DE" sz="2400" dirty="0" smtClean="0">
                <a:cs typeface="Arial" charset="0"/>
                <a:sym typeface="Wingdings" pitchFamily="2" charset="2"/>
              </a:rPr>
              <a:t>nach Gruppen (</a:t>
            </a:r>
            <a:r>
              <a:rPr lang="de-DE" sz="2400" dirty="0" err="1" smtClean="0">
                <a:cs typeface="Arial" charset="0"/>
                <a:sym typeface="Wingdings" pitchFamily="2" charset="2"/>
              </a:rPr>
              <a:t>geschl</a:t>
            </a:r>
            <a:r>
              <a:rPr lang="de-DE" sz="2400" dirty="0" smtClean="0">
                <a:cs typeface="Arial" charset="0"/>
                <a:sym typeface="Wingdings" pitchFamily="2" charset="2"/>
              </a:rPr>
              <a:t>) oder Teil-</a:t>
            </a:r>
            <a:br>
              <a:rPr lang="de-DE" sz="2400" dirty="0" smtClean="0">
                <a:cs typeface="Arial" charset="0"/>
                <a:sym typeface="Wingdings" pitchFamily="2" charset="2"/>
              </a:rPr>
            </a:br>
            <a:r>
              <a:rPr lang="de-DE" sz="2400" dirty="0" smtClean="0">
                <a:cs typeface="Arial" charset="0"/>
                <a:sym typeface="Wingdings" pitchFamily="2" charset="2"/>
              </a:rPr>
              <a:t>mengen vorgenommen werden</a:t>
            </a:r>
            <a:r>
              <a:rPr lang="de-DE" sz="2600" dirty="0" smtClean="0">
                <a:cs typeface="Arial" charset="0"/>
                <a:sym typeface="Wingdings" pitchFamily="2" charset="2"/>
              </a:rPr>
              <a:t/>
            </a:r>
            <a:br>
              <a:rPr lang="de-DE" sz="2600" dirty="0" smtClean="0">
                <a:cs typeface="Arial" charset="0"/>
                <a:sym typeface="Wingdings" pitchFamily="2" charset="2"/>
              </a:rPr>
            </a:br>
            <a:r>
              <a:rPr lang="de-DE" sz="2200" i="1" dirty="0" smtClean="0">
                <a:sym typeface="Wingdings" pitchFamily="2" charset="2"/>
              </a:rPr>
              <a:t>Beachten: Die Standardeinstellungen</a:t>
            </a:r>
            <a:br>
              <a:rPr lang="de-DE" sz="2200" i="1" dirty="0" smtClean="0">
                <a:sym typeface="Wingdings" pitchFamily="2" charset="2"/>
              </a:rPr>
            </a:br>
            <a:r>
              <a:rPr lang="de-DE" sz="2200" i="1" dirty="0" smtClean="0">
                <a:sym typeface="Wingdings" pitchFamily="2" charset="2"/>
              </a:rPr>
              <a:t>des Diagramms können nur teilweise</a:t>
            </a:r>
            <a:br>
              <a:rPr lang="de-DE" sz="2200" i="1" dirty="0" smtClean="0">
                <a:sym typeface="Wingdings" pitchFamily="2" charset="2"/>
              </a:rPr>
            </a:br>
            <a:r>
              <a:rPr lang="de-DE" sz="2200" i="1" dirty="0" smtClean="0">
                <a:sym typeface="Wingdings" pitchFamily="2" charset="2"/>
              </a:rPr>
              <a:t>verändert werden, aber die </a:t>
            </a:r>
            <a:r>
              <a:rPr lang="de-DE" sz="2200" i="1" dirty="0" err="1" smtClean="0">
                <a:sym typeface="Wingdings" pitchFamily="2" charset="2"/>
              </a:rPr>
              <a:t>Komman</a:t>
            </a:r>
            <a:r>
              <a:rPr lang="de-DE" sz="2200" i="1" dirty="0" smtClean="0">
                <a:sym typeface="Wingdings" pitchFamily="2" charset="2"/>
              </a:rPr>
              <a:t>-</a:t>
            </a:r>
            <a:br>
              <a:rPr lang="de-DE" sz="2200" i="1" dirty="0" smtClean="0">
                <a:sym typeface="Wingdings" pitchFamily="2" charset="2"/>
              </a:rPr>
            </a:br>
            <a:r>
              <a:rPr lang="de-DE" sz="2200" i="1" dirty="0" smtClean="0">
                <a:sym typeface="Wingdings" pitchFamily="2" charset="2"/>
              </a:rPr>
              <a:t>dos können erweitert werden! </a:t>
            </a:r>
            <a:endParaRPr lang="de-DE" sz="2200" i="1"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480" y="2121723"/>
            <a:ext cx="3744416" cy="3738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3215" y="2254415"/>
            <a:ext cx="3848056" cy="3842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a:xfrm>
            <a:off x="457200" y="274638"/>
            <a:ext cx="8229600" cy="850106"/>
          </a:xfrm>
        </p:spPr>
        <p:txBody>
          <a:bodyPr/>
          <a:lstStyle/>
          <a:p>
            <a:r>
              <a:rPr lang="de-DE" sz="4000" dirty="0" smtClean="0"/>
              <a:t>Grafiken</a:t>
            </a:r>
          </a:p>
        </p:txBody>
      </p:sp>
      <p:sp>
        <p:nvSpPr>
          <p:cNvPr id="16387" name="Rectangle 3"/>
          <p:cNvSpPr>
            <a:spLocks noGrp="1"/>
          </p:cNvSpPr>
          <p:nvPr>
            <p:ph type="body" idx="1"/>
          </p:nvPr>
        </p:nvSpPr>
        <p:spPr>
          <a:xfrm>
            <a:off x="251520" y="1124744"/>
            <a:ext cx="8640960" cy="5001419"/>
          </a:xfrm>
        </p:spPr>
        <p:txBody>
          <a:bodyPr/>
          <a:lstStyle/>
          <a:p>
            <a:pPr marL="0" indent="0">
              <a:buNone/>
            </a:pPr>
            <a:r>
              <a:rPr lang="de-DE" sz="2400" u="sng" dirty="0" smtClean="0"/>
              <a:t>Erweiterungen der Kommandos</a:t>
            </a:r>
            <a:r>
              <a:rPr lang="de-DE" sz="2400" dirty="0" smtClean="0"/>
              <a:t/>
            </a:r>
            <a:br>
              <a:rPr lang="de-DE" sz="2400" dirty="0" smtClean="0"/>
            </a:br>
            <a:r>
              <a:rPr lang="de-DE" sz="2200" dirty="0" smtClean="0"/>
              <a:t>Die eben erzeugte Grafik wurde über den Befehl </a:t>
            </a:r>
            <a:r>
              <a:rPr lang="de-DE" sz="1800" dirty="0" err="1">
                <a:latin typeface="Courier New" pitchFamily="49" charset="0"/>
                <a:cs typeface="Courier New" pitchFamily="49" charset="0"/>
              </a:rPr>
              <a:t>scatterplot</a:t>
            </a:r>
            <a:r>
              <a:rPr lang="de-DE" sz="1800" dirty="0">
                <a:latin typeface="Courier New" pitchFamily="49" charset="0"/>
                <a:cs typeface="Courier New" pitchFamily="49" charset="0"/>
              </a:rPr>
              <a:t>(</a:t>
            </a:r>
            <a:r>
              <a:rPr lang="de-DE" sz="1800" dirty="0" err="1">
                <a:latin typeface="Courier New" pitchFamily="49" charset="0"/>
                <a:cs typeface="Courier New" pitchFamily="49" charset="0"/>
              </a:rPr>
              <a:t>groes~gew</a:t>
            </a:r>
            <a:r>
              <a:rPr lang="de-DE" sz="1800" dirty="0">
                <a:latin typeface="Courier New" pitchFamily="49" charset="0"/>
                <a:cs typeface="Courier New" pitchFamily="49" charset="0"/>
              </a:rPr>
              <a:t>, </a:t>
            </a:r>
            <a:r>
              <a:rPr lang="de-DE" sz="1800" dirty="0" err="1">
                <a:latin typeface="Courier New" pitchFamily="49" charset="0"/>
                <a:cs typeface="Courier New" pitchFamily="49" charset="0"/>
              </a:rPr>
              <a:t>reg.line</a:t>
            </a:r>
            <a:r>
              <a:rPr lang="de-DE" sz="1800" dirty="0">
                <a:latin typeface="Courier New" pitchFamily="49" charset="0"/>
                <a:cs typeface="Courier New" pitchFamily="49" charset="0"/>
              </a:rPr>
              <a:t>=</a:t>
            </a:r>
            <a:r>
              <a:rPr lang="de-DE" sz="1800" dirty="0" err="1">
                <a:latin typeface="Courier New" pitchFamily="49" charset="0"/>
                <a:cs typeface="Courier New" pitchFamily="49" charset="0"/>
              </a:rPr>
              <a:t>lm</a:t>
            </a:r>
            <a:r>
              <a:rPr lang="de-DE" sz="1800" dirty="0">
                <a:latin typeface="Courier New" pitchFamily="49" charset="0"/>
                <a:cs typeface="Courier New" pitchFamily="49" charset="0"/>
              </a:rPr>
              <a:t>, </a:t>
            </a:r>
            <a:r>
              <a:rPr lang="de-DE" sz="1800" dirty="0" smtClean="0">
                <a:latin typeface="Courier New" pitchFamily="49" charset="0"/>
                <a:cs typeface="Courier New" pitchFamily="49" charset="0"/>
              </a:rPr>
              <a:t>smooth=FALSE, </a:t>
            </a:r>
            <a:r>
              <a:rPr lang="de-DE" sz="1800" dirty="0" err="1" smtClean="0">
                <a:latin typeface="Courier New" pitchFamily="49" charset="0"/>
                <a:cs typeface="Courier New" pitchFamily="49" charset="0"/>
              </a:rPr>
              <a:t>spread</a:t>
            </a:r>
            <a:r>
              <a:rPr lang="de-DE" sz="1800" dirty="0" smtClean="0">
                <a:latin typeface="Courier New" pitchFamily="49" charset="0"/>
                <a:cs typeface="Courier New" pitchFamily="49" charset="0"/>
              </a:rPr>
              <a:t>=FALSE</a:t>
            </a:r>
            <a:r>
              <a:rPr lang="de-DE" sz="1800" dirty="0">
                <a:latin typeface="Courier New" pitchFamily="49" charset="0"/>
                <a:cs typeface="Courier New" pitchFamily="49" charset="0"/>
              </a:rPr>
              <a:t>, </a:t>
            </a:r>
            <a:r>
              <a:rPr lang="de-DE" sz="1800" dirty="0" err="1" smtClean="0">
                <a:latin typeface="Courier New" pitchFamily="49" charset="0"/>
                <a:cs typeface="Courier New" pitchFamily="49" charset="0"/>
              </a:rPr>
              <a:t>id.method</a:t>
            </a:r>
            <a:r>
              <a:rPr lang="de-DE" sz="1800" dirty="0">
                <a:latin typeface="Courier New" pitchFamily="49" charset="0"/>
                <a:cs typeface="Courier New" pitchFamily="49" charset="0"/>
              </a:rPr>
              <a:t>='</a:t>
            </a:r>
            <a:r>
              <a:rPr lang="de-DE" sz="1800" dirty="0" err="1">
                <a:latin typeface="Courier New" pitchFamily="49" charset="0"/>
                <a:cs typeface="Courier New" pitchFamily="49" charset="0"/>
              </a:rPr>
              <a:t>mahal</a:t>
            </a:r>
            <a:r>
              <a:rPr lang="de-DE" sz="1800" dirty="0">
                <a:latin typeface="Courier New" pitchFamily="49" charset="0"/>
                <a:cs typeface="Courier New" pitchFamily="49" charset="0"/>
              </a:rPr>
              <a:t>', </a:t>
            </a:r>
            <a:r>
              <a:rPr lang="de-DE" sz="1800" dirty="0" err="1">
                <a:latin typeface="Courier New" pitchFamily="49" charset="0"/>
                <a:cs typeface="Courier New" pitchFamily="49" charset="0"/>
              </a:rPr>
              <a:t>id.n</a:t>
            </a:r>
            <a:r>
              <a:rPr lang="de-DE" sz="1800" dirty="0">
                <a:latin typeface="Courier New" pitchFamily="49" charset="0"/>
                <a:cs typeface="Courier New" pitchFamily="49" charset="0"/>
              </a:rPr>
              <a:t> = 2, </a:t>
            </a:r>
            <a:r>
              <a:rPr lang="de-DE" sz="1800" dirty="0" err="1" smtClean="0">
                <a:latin typeface="Courier New" pitchFamily="49" charset="0"/>
                <a:cs typeface="Courier New" pitchFamily="49" charset="0"/>
              </a:rPr>
              <a:t>boxplots</a:t>
            </a:r>
            <a:r>
              <a:rPr lang="de-DE" sz="1800" dirty="0">
                <a:latin typeface="Courier New" pitchFamily="49" charset="0"/>
                <a:cs typeface="Courier New" pitchFamily="49" charset="0"/>
              </a:rPr>
              <a:t>='</a:t>
            </a:r>
            <a:r>
              <a:rPr lang="de-DE" sz="1800" dirty="0" err="1">
                <a:latin typeface="Courier New" pitchFamily="49" charset="0"/>
                <a:cs typeface="Courier New" pitchFamily="49" charset="0"/>
              </a:rPr>
              <a:t>xy</a:t>
            </a:r>
            <a:r>
              <a:rPr lang="de-DE" sz="1800" dirty="0" smtClean="0">
                <a:latin typeface="Courier New" pitchFamily="49" charset="0"/>
                <a:cs typeface="Courier New" pitchFamily="49" charset="0"/>
              </a:rPr>
              <a:t>',</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span=0.5</a:t>
            </a:r>
            <a:r>
              <a:rPr lang="de-DE" sz="1800" dirty="0">
                <a:latin typeface="Courier New" pitchFamily="49" charset="0"/>
                <a:cs typeface="Courier New" pitchFamily="49" charset="0"/>
              </a:rPr>
              <a:t>, </a:t>
            </a:r>
            <a:r>
              <a:rPr lang="de-DE" sz="1800" dirty="0" err="1">
                <a:latin typeface="Courier New" pitchFamily="49" charset="0"/>
                <a:cs typeface="Courier New" pitchFamily="49" charset="0"/>
              </a:rPr>
              <a:t>main</a:t>
            </a:r>
            <a:r>
              <a:rPr lang="de-DE" sz="1800" dirty="0">
                <a:latin typeface="Courier New" pitchFamily="49" charset="0"/>
                <a:cs typeface="Courier New" pitchFamily="49" charset="0"/>
              </a:rPr>
              <a:t>="", </a:t>
            </a:r>
            <a:r>
              <a:rPr lang="de-DE" sz="1800" dirty="0" err="1">
                <a:latin typeface="Courier New" pitchFamily="49" charset="0"/>
                <a:cs typeface="Courier New" pitchFamily="49" charset="0"/>
              </a:rPr>
              <a:t>data</a:t>
            </a:r>
            <a:r>
              <a:rPr lang="de-DE" sz="1800" dirty="0">
                <a:latin typeface="Courier New" pitchFamily="49" charset="0"/>
                <a:cs typeface="Courier New" pitchFamily="49" charset="0"/>
              </a:rPr>
              <a:t>=</a:t>
            </a:r>
            <a:r>
              <a:rPr lang="de-DE" sz="1800" dirty="0" err="1">
                <a:latin typeface="Courier New" pitchFamily="49" charset="0"/>
                <a:cs typeface="Courier New" pitchFamily="49" charset="0"/>
              </a:rPr>
              <a:t>test</a:t>
            </a:r>
            <a:r>
              <a:rPr lang="de-DE" sz="1800" dirty="0">
                <a:latin typeface="Courier New" pitchFamily="49" charset="0"/>
                <a:cs typeface="Courier New" pitchFamily="49" charset="0"/>
              </a:rPr>
              <a:t>)</a:t>
            </a:r>
            <a:r>
              <a:rPr lang="de-DE" sz="2200" dirty="0" smtClean="0"/>
              <a:t>erzeugt. Die Eingabe von </a:t>
            </a:r>
            <a:r>
              <a:rPr lang="de-DE" sz="1800" dirty="0" err="1" smtClean="0">
                <a:latin typeface="Courier New" pitchFamily="49" charset="0"/>
                <a:cs typeface="Courier New" pitchFamily="49" charset="0"/>
              </a:rPr>
              <a:t>scatterplot</a:t>
            </a:r>
            <a:r>
              <a:rPr lang="de-DE" sz="1800" dirty="0" smtClean="0">
                <a:latin typeface="Courier New" pitchFamily="49" charset="0"/>
                <a:cs typeface="Courier New" pitchFamily="49" charset="0"/>
              </a:rPr>
              <a:t>?</a:t>
            </a:r>
            <a:r>
              <a:rPr lang="de-DE" sz="2000" dirty="0" smtClean="0">
                <a:latin typeface="Courier New" pitchFamily="49" charset="0"/>
                <a:cs typeface="Courier New" pitchFamily="49" charset="0"/>
              </a:rPr>
              <a:t> </a:t>
            </a:r>
            <a:r>
              <a:rPr lang="de-DE" sz="2200" dirty="0" smtClean="0"/>
              <a:t>in die Konsole zeigt weitere, mögliche Argumente für diese Funktion auf, wie auch die Auflistung der </a:t>
            </a:r>
            <a:r>
              <a:rPr lang="de-DE" sz="2200" dirty="0" err="1" smtClean="0"/>
              <a:t>reference</a:t>
            </a:r>
            <a:r>
              <a:rPr lang="de-DE" sz="2200" dirty="0" smtClean="0"/>
              <a:t> </a:t>
            </a:r>
            <a:r>
              <a:rPr lang="de-DE" sz="2200" dirty="0" err="1" smtClean="0"/>
              <a:t>card</a:t>
            </a:r>
            <a:r>
              <a:rPr lang="de-DE" sz="2200" dirty="0" smtClean="0"/>
              <a:t> </a:t>
            </a:r>
            <a:br>
              <a:rPr lang="de-DE" sz="2200" dirty="0" smtClean="0"/>
            </a:br>
            <a:r>
              <a:rPr lang="de-DE" sz="2200" dirty="0" smtClean="0"/>
              <a:t>unter „</a:t>
            </a:r>
            <a:r>
              <a:rPr lang="de-DE" sz="2200" dirty="0" err="1" smtClean="0"/>
              <a:t>Graphical</a:t>
            </a:r>
            <a:r>
              <a:rPr lang="de-DE" sz="2200" dirty="0" smtClean="0"/>
              <a:t> </a:t>
            </a:r>
            <a:r>
              <a:rPr lang="de-DE" sz="2200" dirty="0" err="1" smtClean="0"/>
              <a:t>parameters</a:t>
            </a:r>
            <a:r>
              <a:rPr lang="de-DE" sz="2200" dirty="0" smtClean="0"/>
              <a:t>“. Die Argumente </a:t>
            </a:r>
            <a:br>
              <a:rPr lang="de-DE" sz="2200" dirty="0" smtClean="0"/>
            </a:br>
            <a:r>
              <a:rPr lang="de-DE" sz="2200" dirty="0" smtClean="0"/>
              <a:t>werden jeweils durch ein Komma getrennt.</a:t>
            </a:r>
          </a:p>
          <a:p>
            <a:pPr marL="0" indent="0">
              <a:buNone/>
            </a:pPr>
            <a:r>
              <a:rPr lang="de-DE" sz="2400" i="1" u="sng" dirty="0" smtClean="0"/>
              <a:t>Beispiel</a:t>
            </a:r>
            <a:r>
              <a:rPr lang="de-DE" sz="2400" dirty="0" smtClean="0"/>
              <a:t>: </a:t>
            </a:r>
            <a:br>
              <a:rPr lang="de-DE" sz="2400" dirty="0" smtClean="0"/>
            </a:br>
            <a:r>
              <a:rPr lang="de-DE" sz="1800" dirty="0" err="1">
                <a:latin typeface="Courier New" pitchFamily="49" charset="0"/>
                <a:cs typeface="Courier New" pitchFamily="49" charset="0"/>
              </a:rPr>
              <a:t>scatterplot</a:t>
            </a:r>
            <a:r>
              <a:rPr lang="de-DE" sz="1800" dirty="0">
                <a:latin typeface="Courier New" pitchFamily="49" charset="0"/>
                <a:cs typeface="Courier New" pitchFamily="49" charset="0"/>
              </a:rPr>
              <a:t>(</a:t>
            </a:r>
            <a:r>
              <a:rPr lang="de-DE" sz="1800" dirty="0" err="1">
                <a:latin typeface="Courier New" pitchFamily="49" charset="0"/>
                <a:cs typeface="Courier New" pitchFamily="49" charset="0"/>
              </a:rPr>
              <a:t>groes~gew</a:t>
            </a:r>
            <a:r>
              <a:rPr lang="de-DE" sz="1800" dirty="0">
                <a:latin typeface="Courier New" pitchFamily="49" charset="0"/>
                <a:cs typeface="Courier New" pitchFamily="49" charset="0"/>
              </a:rPr>
              <a:t>, </a:t>
            </a:r>
            <a:r>
              <a:rPr lang="de-DE" sz="1800" dirty="0" err="1">
                <a:latin typeface="Courier New" pitchFamily="49" charset="0"/>
                <a:cs typeface="Courier New" pitchFamily="49" charset="0"/>
              </a:rPr>
              <a:t>reg.line</a:t>
            </a:r>
            <a:r>
              <a:rPr lang="de-DE" sz="1800" dirty="0">
                <a:latin typeface="Courier New" pitchFamily="49" charset="0"/>
                <a:cs typeface="Courier New" pitchFamily="49" charset="0"/>
              </a:rPr>
              <a:t>=</a:t>
            </a:r>
            <a:r>
              <a:rPr lang="de-DE" sz="1800" dirty="0" err="1">
                <a:latin typeface="Courier New" pitchFamily="49" charset="0"/>
                <a:cs typeface="Courier New" pitchFamily="49" charset="0"/>
              </a:rPr>
              <a:t>lm</a:t>
            </a:r>
            <a:r>
              <a:rPr lang="de-DE" sz="1800" dirty="0" smtClean="0">
                <a:latin typeface="Courier New" pitchFamily="49" charset="0"/>
                <a:cs typeface="Courier New" pitchFamily="49" charset="0"/>
              </a:rPr>
              <a:t>,</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smooth=FALSE</a:t>
            </a:r>
            <a:r>
              <a:rPr lang="de-DE" sz="1800" dirty="0">
                <a:latin typeface="Courier New" pitchFamily="49" charset="0"/>
                <a:cs typeface="Courier New" pitchFamily="49" charset="0"/>
              </a:rPr>
              <a:t>, </a:t>
            </a:r>
            <a:r>
              <a:rPr lang="de-DE" sz="1800" dirty="0" err="1">
                <a:latin typeface="Courier New" pitchFamily="49" charset="0"/>
                <a:cs typeface="Courier New" pitchFamily="49" charset="0"/>
              </a:rPr>
              <a:t>spread</a:t>
            </a:r>
            <a:r>
              <a:rPr lang="de-DE" sz="1800" dirty="0">
                <a:latin typeface="Courier New" pitchFamily="49" charset="0"/>
                <a:cs typeface="Courier New" pitchFamily="49" charset="0"/>
              </a:rPr>
              <a:t>=FALSE, </a:t>
            </a:r>
            <a:r>
              <a:rPr lang="de-DE" sz="1800" dirty="0" err="1" smtClean="0">
                <a:latin typeface="Courier New" pitchFamily="49" charset="0"/>
                <a:cs typeface="Courier New" pitchFamily="49" charset="0"/>
              </a:rPr>
              <a:t>id.method</a:t>
            </a:r>
            <a:r>
              <a:rPr lang="de-DE" sz="1800" dirty="0" smtClean="0">
                <a:latin typeface="Courier New" pitchFamily="49" charset="0"/>
                <a:cs typeface="Courier New" pitchFamily="49" charset="0"/>
              </a:rPr>
              <a:t>=</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a:t>
            </a:r>
            <a:r>
              <a:rPr lang="de-DE" sz="1800" dirty="0" err="1" smtClean="0">
                <a:latin typeface="Courier New" pitchFamily="49" charset="0"/>
                <a:cs typeface="Courier New" pitchFamily="49" charset="0"/>
              </a:rPr>
              <a:t>mahal</a:t>
            </a:r>
            <a:r>
              <a:rPr lang="de-DE" sz="1800" dirty="0">
                <a:latin typeface="Courier New" pitchFamily="49" charset="0"/>
                <a:cs typeface="Courier New" pitchFamily="49" charset="0"/>
              </a:rPr>
              <a:t>', </a:t>
            </a:r>
            <a:r>
              <a:rPr lang="de-DE" sz="1800" dirty="0" err="1">
                <a:latin typeface="Courier New" pitchFamily="49" charset="0"/>
                <a:cs typeface="Courier New" pitchFamily="49" charset="0"/>
              </a:rPr>
              <a:t>id.n</a:t>
            </a:r>
            <a:r>
              <a:rPr lang="de-DE" sz="1800" dirty="0">
                <a:latin typeface="Courier New" pitchFamily="49" charset="0"/>
                <a:cs typeface="Courier New" pitchFamily="49" charset="0"/>
              </a:rPr>
              <a:t> = 2, </a:t>
            </a:r>
            <a:r>
              <a:rPr lang="de-DE" sz="1800" dirty="0" err="1">
                <a:latin typeface="Courier New" pitchFamily="49" charset="0"/>
                <a:cs typeface="Courier New" pitchFamily="49" charset="0"/>
              </a:rPr>
              <a:t>boxplots</a:t>
            </a:r>
            <a:r>
              <a:rPr lang="de-DE" sz="1800" dirty="0">
                <a:latin typeface="Courier New" pitchFamily="49" charset="0"/>
                <a:cs typeface="Courier New" pitchFamily="49" charset="0"/>
              </a:rPr>
              <a:t>='</a:t>
            </a:r>
            <a:r>
              <a:rPr lang="de-DE" sz="1800" dirty="0" err="1">
                <a:latin typeface="Courier New" pitchFamily="49" charset="0"/>
                <a:cs typeface="Courier New" pitchFamily="49" charset="0"/>
              </a:rPr>
              <a:t>xy</a:t>
            </a:r>
            <a:r>
              <a:rPr lang="de-DE" sz="1800" dirty="0">
                <a:latin typeface="Courier New" pitchFamily="49" charset="0"/>
                <a:cs typeface="Courier New" pitchFamily="49" charset="0"/>
              </a:rPr>
              <a:t>', </a:t>
            </a:r>
            <a:r>
              <a:rPr lang="de-DE" sz="1800" dirty="0" smtClean="0">
                <a:latin typeface="Courier New" pitchFamily="49" charset="0"/>
                <a:cs typeface="Courier New" pitchFamily="49" charset="0"/>
              </a:rPr>
              <a:t>span</a:t>
            </a:r>
            <a:br>
              <a:rPr lang="de-DE" sz="1800" dirty="0" smtClean="0">
                <a:latin typeface="Courier New" pitchFamily="49" charset="0"/>
                <a:cs typeface="Courier New" pitchFamily="49" charset="0"/>
              </a:rPr>
            </a:br>
            <a:r>
              <a:rPr lang="de-DE" sz="1800" dirty="0" smtClean="0">
                <a:latin typeface="Courier New" pitchFamily="49" charset="0"/>
                <a:cs typeface="Courier New" pitchFamily="49" charset="0"/>
              </a:rPr>
              <a:t>=0.5</a:t>
            </a:r>
            <a:r>
              <a:rPr lang="de-DE" sz="1800" dirty="0">
                <a:latin typeface="Courier New" pitchFamily="49" charset="0"/>
                <a:cs typeface="Courier New" pitchFamily="49" charset="0"/>
              </a:rPr>
              <a:t>, </a:t>
            </a:r>
            <a:r>
              <a:rPr lang="de-DE" sz="1800" dirty="0" err="1">
                <a:latin typeface="Courier New" pitchFamily="49" charset="0"/>
                <a:cs typeface="Courier New" pitchFamily="49" charset="0"/>
              </a:rPr>
              <a:t>main</a:t>
            </a:r>
            <a:r>
              <a:rPr lang="de-DE" sz="1800" dirty="0" smtClean="0">
                <a:latin typeface="Courier New" pitchFamily="49" charset="0"/>
                <a:cs typeface="Courier New" pitchFamily="49" charset="0"/>
              </a:rPr>
              <a:t>=„</a:t>
            </a:r>
            <a:r>
              <a:rPr lang="de-DE" sz="1800" dirty="0">
                <a:solidFill>
                  <a:schemeClr val="tx2">
                    <a:lumMod val="60000"/>
                    <a:lumOff val="40000"/>
                  </a:schemeClr>
                </a:solidFill>
                <a:latin typeface="Courier New" pitchFamily="49" charset="0"/>
                <a:cs typeface="Courier New" pitchFamily="49" charset="0"/>
              </a:rPr>
              <a:t>Größe gegen Gewicht</a:t>
            </a:r>
            <a:r>
              <a:rPr lang="de-DE" sz="1800" dirty="0" smtClean="0">
                <a:latin typeface="Courier New" pitchFamily="49" charset="0"/>
                <a:cs typeface="Courier New" pitchFamily="49" charset="0"/>
              </a:rPr>
              <a:t>", </a:t>
            </a:r>
            <a:br>
              <a:rPr lang="de-DE" sz="1800" dirty="0" smtClean="0">
                <a:latin typeface="Courier New" pitchFamily="49" charset="0"/>
                <a:cs typeface="Courier New" pitchFamily="49" charset="0"/>
              </a:rPr>
            </a:br>
            <a:r>
              <a:rPr lang="de-DE" sz="1800" dirty="0" err="1" smtClean="0">
                <a:latin typeface="Courier New" pitchFamily="49" charset="0"/>
                <a:cs typeface="Courier New" pitchFamily="49" charset="0"/>
              </a:rPr>
              <a:t>data</a:t>
            </a:r>
            <a:r>
              <a:rPr lang="de-DE" sz="1800" dirty="0" smtClean="0">
                <a:latin typeface="Courier New" pitchFamily="49" charset="0"/>
                <a:cs typeface="Courier New" pitchFamily="49" charset="0"/>
              </a:rPr>
              <a:t>=</a:t>
            </a:r>
            <a:r>
              <a:rPr lang="de-DE" sz="1800" dirty="0" err="1" smtClean="0">
                <a:latin typeface="Courier New" pitchFamily="49" charset="0"/>
                <a:cs typeface="Courier New" pitchFamily="49" charset="0"/>
              </a:rPr>
              <a:t>test</a:t>
            </a:r>
            <a:r>
              <a:rPr lang="de-DE" sz="1800" dirty="0">
                <a:latin typeface="Courier New" pitchFamily="49" charset="0"/>
                <a:cs typeface="Courier New" pitchFamily="49" charset="0"/>
              </a:rPr>
              <a:t>; </a:t>
            </a:r>
            <a:r>
              <a:rPr lang="de-DE" sz="1800" dirty="0" err="1" smtClean="0">
                <a:solidFill>
                  <a:schemeClr val="tx2">
                    <a:lumMod val="60000"/>
                    <a:lumOff val="40000"/>
                  </a:schemeClr>
                </a:solidFill>
                <a:latin typeface="Courier New" pitchFamily="49" charset="0"/>
                <a:cs typeface="Courier New" pitchFamily="49" charset="0"/>
              </a:rPr>
              <a:t>col</a:t>
            </a:r>
            <a:r>
              <a:rPr lang="de-DE" sz="1800" dirty="0" smtClean="0">
                <a:solidFill>
                  <a:schemeClr val="tx2">
                    <a:lumMod val="60000"/>
                    <a:lumOff val="40000"/>
                  </a:schemeClr>
                </a:solidFill>
                <a:latin typeface="Courier New" pitchFamily="49" charset="0"/>
                <a:cs typeface="Courier New" pitchFamily="49" charset="0"/>
              </a:rPr>
              <a:t>=4,lty=2, </a:t>
            </a:r>
            <a:r>
              <a:rPr lang="de-DE" sz="1800" dirty="0" err="1" smtClean="0">
                <a:solidFill>
                  <a:schemeClr val="tx2">
                    <a:lumMod val="60000"/>
                    <a:lumOff val="40000"/>
                  </a:schemeClr>
                </a:solidFill>
                <a:latin typeface="Courier New" pitchFamily="49" charset="0"/>
                <a:cs typeface="Courier New" pitchFamily="49" charset="0"/>
              </a:rPr>
              <a:t>lwd</a:t>
            </a:r>
            <a:r>
              <a:rPr lang="de-DE" sz="1800" dirty="0" smtClean="0">
                <a:solidFill>
                  <a:schemeClr val="tx2">
                    <a:lumMod val="60000"/>
                    <a:lumOff val="40000"/>
                  </a:schemeClr>
                </a:solidFill>
                <a:latin typeface="Courier New" pitchFamily="49" charset="0"/>
                <a:cs typeface="Courier New" pitchFamily="49" charset="0"/>
              </a:rPr>
              <a:t>=2</a:t>
            </a:r>
            <a:r>
              <a:rPr lang="de-DE" sz="2000" dirty="0" smtClean="0">
                <a:latin typeface="Courier New" pitchFamily="49" charset="0"/>
                <a:cs typeface="Courier New" pitchFamily="49" charset="0"/>
              </a:rPr>
              <a:t>) </a:t>
            </a:r>
            <a:br>
              <a:rPr lang="de-DE" sz="2000" dirty="0" smtClean="0">
                <a:latin typeface="Courier New" pitchFamily="49" charset="0"/>
                <a:cs typeface="Courier New" pitchFamily="49" charset="0"/>
              </a:rPr>
            </a:br>
            <a:r>
              <a:rPr lang="de-DE" sz="2200" dirty="0" smtClean="0">
                <a:cs typeface="Courier New" pitchFamily="49" charset="0"/>
              </a:rPr>
              <a:t>erzeugt nebenstehendes Diagramm.</a:t>
            </a:r>
            <a:r>
              <a:rPr lang="de-DE" sz="2200" dirty="0">
                <a:cs typeface="Courier New" pitchFamily="49" charset="0"/>
              </a:rPr>
              <a:t/>
            </a:r>
            <a:br>
              <a:rPr lang="de-DE" sz="2200" dirty="0">
                <a:cs typeface="Courier New" pitchFamily="49" charset="0"/>
              </a:rPr>
            </a:br>
            <a:endParaRPr lang="de-DE" sz="2200"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2294" y="3113393"/>
            <a:ext cx="3168352" cy="31636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3072411"/>
            <a:ext cx="3488854" cy="3483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92162"/>
          </a:xfrm>
        </p:spPr>
        <p:txBody>
          <a:bodyPr>
            <a:normAutofit/>
          </a:bodyPr>
          <a:lstStyle/>
          <a:p>
            <a:r>
              <a:rPr lang="de-DE" sz="4000" dirty="0" smtClean="0"/>
              <a:t>Grafiken</a:t>
            </a:r>
            <a:endParaRPr lang="de-DE" sz="4000" dirty="0"/>
          </a:p>
        </p:txBody>
      </p:sp>
      <p:sp>
        <p:nvSpPr>
          <p:cNvPr id="3" name="Inhaltsplatzhalter 2"/>
          <p:cNvSpPr>
            <a:spLocks noGrp="1"/>
          </p:cNvSpPr>
          <p:nvPr>
            <p:ph idx="1"/>
          </p:nvPr>
        </p:nvSpPr>
        <p:spPr>
          <a:xfrm>
            <a:off x="304800" y="1124744"/>
            <a:ext cx="8610600" cy="5001419"/>
          </a:xfrm>
        </p:spPr>
        <p:txBody>
          <a:bodyPr>
            <a:normAutofit fontScale="85000" lnSpcReduction="20000"/>
          </a:bodyPr>
          <a:lstStyle/>
          <a:p>
            <a:pPr marL="0" indent="0">
              <a:buNone/>
            </a:pPr>
            <a:r>
              <a:rPr lang="de-DE" sz="2800" dirty="0" smtClean="0"/>
              <a:t>Beim Erzeugen einer neuen Grafik wird die vorherige überschrieben. Um das zu vermeiden, öffnet man mit </a:t>
            </a:r>
            <a:r>
              <a:rPr lang="de-DE" sz="2600" dirty="0" err="1" smtClean="0">
                <a:latin typeface="Courier New" pitchFamily="49" charset="0"/>
                <a:cs typeface="Courier New" pitchFamily="49" charset="0"/>
              </a:rPr>
              <a:t>windows</a:t>
            </a:r>
            <a:r>
              <a:rPr lang="de-DE" sz="2600" dirty="0" smtClean="0">
                <a:latin typeface="Courier New" pitchFamily="49" charset="0"/>
                <a:cs typeface="Courier New" pitchFamily="49" charset="0"/>
              </a:rPr>
              <a:t>(</a:t>
            </a:r>
            <a:r>
              <a:rPr lang="de-DE" sz="2600" dirty="0">
                <a:latin typeface="Courier New" pitchFamily="49" charset="0"/>
                <a:cs typeface="Courier New" pitchFamily="49" charset="0"/>
              </a:rPr>
              <a:t>)</a:t>
            </a:r>
            <a:r>
              <a:rPr lang="de-DE" sz="2800" dirty="0" smtClean="0"/>
              <a:t> ein neues Grafikfenster.</a:t>
            </a:r>
          </a:p>
          <a:p>
            <a:pPr marL="0" indent="0">
              <a:buNone/>
            </a:pPr>
            <a:endParaRPr lang="de-DE" sz="2800" dirty="0"/>
          </a:p>
          <a:p>
            <a:pPr marL="0" indent="0">
              <a:buNone/>
            </a:pPr>
            <a:r>
              <a:rPr lang="de-DE" sz="2800" dirty="0" smtClean="0"/>
              <a:t>Möchte man zwei oder mehrere Grafiken neben- bzw. untereinander haben, unterteilt man das Fenster mit dem Befehl </a:t>
            </a:r>
            <a:r>
              <a:rPr lang="de-DE" sz="2600" dirty="0" smtClean="0">
                <a:latin typeface="Courier New" panose="02070309020205020404" pitchFamily="49" charset="0"/>
                <a:cs typeface="Courier New" panose="02070309020205020404" pitchFamily="49" charset="0"/>
              </a:rPr>
              <a:t>par(</a:t>
            </a:r>
            <a:r>
              <a:rPr lang="de-DE" sz="2600" dirty="0" err="1" smtClean="0">
                <a:latin typeface="Courier New" panose="02070309020205020404" pitchFamily="49" charset="0"/>
                <a:cs typeface="Courier New" panose="02070309020205020404" pitchFamily="49" charset="0"/>
              </a:rPr>
              <a:t>mfrow</a:t>
            </a:r>
            <a:r>
              <a:rPr lang="de-DE" sz="2600" dirty="0" smtClean="0">
                <a:latin typeface="Courier New" panose="02070309020205020404" pitchFamily="49" charset="0"/>
                <a:cs typeface="Courier New" panose="02070309020205020404" pitchFamily="49" charset="0"/>
              </a:rPr>
              <a:t>=c(2,2)) </a:t>
            </a:r>
            <a:r>
              <a:rPr lang="de-DE" sz="2800" dirty="0" smtClean="0"/>
              <a:t>in 4 Teile (2 oben, 2 unten), mit </a:t>
            </a:r>
            <a:r>
              <a:rPr lang="de-DE" sz="2600" dirty="0" smtClean="0">
                <a:latin typeface="Courier New" panose="02070309020205020404" pitchFamily="49" charset="0"/>
                <a:cs typeface="Courier New" panose="02070309020205020404" pitchFamily="49" charset="0"/>
              </a:rPr>
              <a:t>par(</a:t>
            </a:r>
            <a:r>
              <a:rPr lang="de-DE" sz="2600" dirty="0" err="1" smtClean="0">
                <a:latin typeface="Courier New" panose="02070309020205020404" pitchFamily="49" charset="0"/>
                <a:cs typeface="Courier New" panose="02070309020205020404" pitchFamily="49" charset="0"/>
              </a:rPr>
              <a:t>mfrow</a:t>
            </a:r>
            <a:r>
              <a:rPr lang="de-DE" sz="2600" dirty="0" smtClean="0">
                <a:latin typeface="Courier New" panose="02070309020205020404" pitchFamily="49" charset="0"/>
                <a:cs typeface="Courier New" panose="02070309020205020404" pitchFamily="49" charset="0"/>
              </a:rPr>
              <a:t>=c(1,2))</a:t>
            </a:r>
            <a:r>
              <a:rPr lang="de-DE" sz="2800" dirty="0" smtClean="0">
                <a:cs typeface="Courier New" panose="02070309020205020404" pitchFamily="49" charset="0"/>
              </a:rPr>
              <a:t>legt man die Diagramme nebeneinander in das Fenster.</a:t>
            </a:r>
            <a:br>
              <a:rPr lang="de-DE" sz="2800" dirty="0" smtClean="0">
                <a:cs typeface="Courier New" panose="02070309020205020404" pitchFamily="49" charset="0"/>
              </a:rPr>
            </a:br>
            <a:r>
              <a:rPr lang="de-DE" sz="2800" i="1" u="sng" dirty="0" smtClean="0">
                <a:cs typeface="Courier New" panose="02070309020205020404" pitchFamily="49" charset="0"/>
              </a:rPr>
              <a:t>Übung</a:t>
            </a:r>
            <a:r>
              <a:rPr lang="de-DE" sz="2800" dirty="0" smtClean="0">
                <a:cs typeface="Courier New" panose="02070309020205020404" pitchFamily="49" charset="0"/>
              </a:rPr>
              <a:t>: Erzeugen Sie für die Variablen alter, </a:t>
            </a:r>
            <a:r>
              <a:rPr lang="de-DE" sz="2800" dirty="0" err="1" smtClean="0">
                <a:cs typeface="Courier New" panose="02070309020205020404" pitchFamily="49" charset="0"/>
              </a:rPr>
              <a:t>groes</a:t>
            </a:r>
            <a:r>
              <a:rPr lang="de-DE" sz="2800" dirty="0" smtClean="0">
                <a:cs typeface="Courier New" panose="02070309020205020404" pitchFamily="49" charset="0"/>
              </a:rPr>
              <a:t> und </a:t>
            </a:r>
            <a:r>
              <a:rPr lang="de-DE" sz="2800" dirty="0" err="1" smtClean="0">
                <a:cs typeface="Courier New" panose="02070309020205020404" pitchFamily="49" charset="0"/>
              </a:rPr>
              <a:t>gew</a:t>
            </a:r>
            <a:r>
              <a:rPr lang="de-DE" sz="2800" dirty="0" smtClean="0">
                <a:cs typeface="Courier New" panose="02070309020205020404" pitchFamily="49" charset="0"/>
              </a:rPr>
              <a:t> des test-Datensatzes nebeneinanderstehende Histogramme. Wählen Sie unterschiedliche Farben für die Diagramme. </a:t>
            </a:r>
            <a:endParaRPr lang="de-DE" sz="2800" dirty="0" smtClean="0"/>
          </a:p>
          <a:p>
            <a:pPr marL="0" indent="0">
              <a:buNone/>
            </a:pPr>
            <a:r>
              <a:rPr lang="de-DE" sz="2800" dirty="0" smtClean="0"/>
              <a:t/>
            </a:r>
            <a:br>
              <a:rPr lang="de-DE" sz="2800" dirty="0" smtClean="0"/>
            </a:br>
            <a:r>
              <a:rPr lang="de-DE" sz="2600" dirty="0" err="1" smtClean="0">
                <a:latin typeface="Courier New" pitchFamily="49" charset="0"/>
                <a:cs typeface="Courier New" pitchFamily="49" charset="0"/>
              </a:rPr>
              <a:t>colors</a:t>
            </a:r>
            <a:r>
              <a:rPr lang="de-DE" sz="2800" dirty="0" smtClean="0">
                <a:latin typeface="Courier New" pitchFamily="49" charset="0"/>
                <a:cs typeface="Courier New" pitchFamily="49" charset="0"/>
              </a:rPr>
              <a:t>()</a:t>
            </a:r>
            <a:r>
              <a:rPr lang="de-DE" sz="2800" dirty="0" smtClean="0"/>
              <a:t>als Befehl der Konsole zeigt alle verfügbaren Farben für die Grafiken, </a:t>
            </a:r>
            <a:r>
              <a:rPr lang="de-DE" sz="2600" dirty="0" err="1">
                <a:latin typeface="Courier New" pitchFamily="49" charset="0"/>
                <a:cs typeface="Courier New" pitchFamily="49" charset="0"/>
              </a:rPr>
              <a:t>palette</a:t>
            </a:r>
            <a:r>
              <a:rPr lang="de-DE" sz="2800" dirty="0">
                <a:cs typeface="Courier New" pitchFamily="49" charset="0"/>
              </a:rPr>
              <a:t>() </a:t>
            </a:r>
            <a:r>
              <a:rPr lang="de-DE" sz="2800" dirty="0" smtClean="0">
                <a:cs typeface="Courier New" pitchFamily="49" charset="0"/>
              </a:rPr>
              <a:t>oder </a:t>
            </a:r>
            <a:r>
              <a:rPr lang="de-DE" sz="2400" b="1" dirty="0" smtClean="0">
                <a:latin typeface="Arial" pitchFamily="34" charset="0"/>
                <a:cs typeface="Arial" pitchFamily="34" charset="0"/>
              </a:rPr>
              <a:t>Grafiken </a:t>
            </a:r>
            <a:r>
              <a:rPr lang="de-DE" sz="2400" b="1" dirty="0" smtClean="0">
                <a:latin typeface="Arial" pitchFamily="34" charset="0"/>
                <a:cs typeface="Arial" pitchFamily="34" charset="0"/>
                <a:sym typeface="Wingdings" pitchFamily="2" charset="2"/>
              </a:rPr>
              <a:t> Farbpalette </a:t>
            </a:r>
            <a:r>
              <a:rPr lang="de-DE" sz="2800" dirty="0" smtClean="0">
                <a:cs typeface="Courier New" pitchFamily="49" charset="0"/>
              </a:rPr>
              <a:t>diejenigen, die automatisch verwendet werden.</a:t>
            </a:r>
          </a:p>
          <a:p>
            <a:pPr marL="0" indent="0">
              <a:buNone/>
            </a:pPr>
            <a:endParaRPr lang="de-DE" sz="2800" dirty="0">
              <a:cs typeface="Courier New" pitchFamily="49" charset="0"/>
            </a:endParaRPr>
          </a:p>
        </p:txBody>
      </p:sp>
    </p:spTree>
    <p:extLst>
      <p:ext uri="{BB962C8B-B14F-4D97-AF65-F5344CB8AC3E}">
        <p14:creationId xmlns:p14="http://schemas.microsoft.com/office/powerpoint/2010/main" val="2022738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p:cNvSpPr>
            <a:spLocks noGrp="1"/>
          </p:cNvSpPr>
          <p:nvPr>
            <p:ph type="title"/>
          </p:nvPr>
        </p:nvSpPr>
        <p:spPr>
          <a:xfrm>
            <a:off x="457200" y="274638"/>
            <a:ext cx="8229600" cy="922114"/>
          </a:xfrm>
        </p:spPr>
        <p:txBody>
          <a:bodyPr/>
          <a:lstStyle/>
          <a:p>
            <a:pPr eaLnBrk="1" hangingPunct="1"/>
            <a:r>
              <a:rPr lang="de-DE" sz="4000" dirty="0" smtClean="0"/>
              <a:t>Der R Commander</a:t>
            </a:r>
          </a:p>
        </p:txBody>
      </p:sp>
      <p:sp>
        <p:nvSpPr>
          <p:cNvPr id="3075" name="Inhaltsplatzhalter 2"/>
          <p:cNvSpPr>
            <a:spLocks noGrp="1"/>
          </p:cNvSpPr>
          <p:nvPr>
            <p:ph idx="1"/>
          </p:nvPr>
        </p:nvSpPr>
        <p:spPr>
          <a:xfrm>
            <a:off x="457200" y="1268760"/>
            <a:ext cx="8363272" cy="4857403"/>
          </a:xfrm>
        </p:spPr>
        <p:txBody>
          <a:bodyPr/>
          <a:lstStyle/>
          <a:p>
            <a:pPr eaLnBrk="1" hangingPunct="1"/>
            <a:r>
              <a:rPr lang="de-DE" sz="2600" dirty="0" smtClean="0"/>
              <a:t>Hat ein umfangreiches Menü, wurde entwickelt um das Eintippen von Kommandos und damit Tippfehler in selbigen zu vermeiden</a:t>
            </a:r>
          </a:p>
          <a:p>
            <a:pPr eaLnBrk="1" hangingPunct="1"/>
            <a:r>
              <a:rPr lang="de-DE" sz="2600" dirty="0" smtClean="0"/>
              <a:t>Aber: Funktionalität ist begrenzt, nur Basisfunktionen stehen zur Verfügung</a:t>
            </a:r>
          </a:p>
          <a:p>
            <a:pPr eaLnBrk="1" hangingPunct="1"/>
            <a:r>
              <a:rPr lang="de-DE" sz="2600" dirty="0" smtClean="0"/>
              <a:t>Das Paket „</a:t>
            </a:r>
            <a:r>
              <a:rPr lang="de-DE" sz="2600" dirty="0" err="1" smtClean="0"/>
              <a:t>Rcmdr</a:t>
            </a:r>
            <a:r>
              <a:rPr lang="de-DE" sz="2600" dirty="0" smtClean="0"/>
              <a:t>“ muss installiert </a:t>
            </a:r>
            <a:r>
              <a:rPr lang="de-DE" sz="2400" dirty="0" smtClean="0"/>
              <a:t>(</a:t>
            </a:r>
            <a:r>
              <a:rPr lang="de-DE" sz="2400" dirty="0" err="1" smtClean="0">
                <a:latin typeface="Courier New" pitchFamily="49" charset="0"/>
                <a:cs typeface="Courier New" pitchFamily="49" charset="0"/>
              </a:rPr>
              <a:t>install.packages</a:t>
            </a:r>
            <a:r>
              <a:rPr lang="de-DE" sz="2400" dirty="0" smtClean="0">
                <a:latin typeface="Courier New" pitchFamily="49" charset="0"/>
                <a:cs typeface="Courier New" pitchFamily="49" charset="0"/>
              </a:rPr>
              <a:t>(„</a:t>
            </a:r>
            <a:r>
              <a:rPr lang="de-DE" sz="2400" dirty="0" err="1" smtClean="0">
                <a:latin typeface="Courier New" pitchFamily="49" charset="0"/>
                <a:cs typeface="Courier New" pitchFamily="49" charset="0"/>
              </a:rPr>
              <a:t>Rcmdr</a:t>
            </a:r>
            <a:r>
              <a:rPr lang="de-DE" sz="2400" dirty="0" smtClean="0">
                <a:latin typeface="Courier New" pitchFamily="49" charset="0"/>
                <a:cs typeface="Courier New" pitchFamily="49" charset="0"/>
              </a:rPr>
              <a:t>“)</a:t>
            </a:r>
            <a:r>
              <a:rPr lang="de-DE" sz="2400" dirty="0" smtClean="0"/>
              <a:t>) </a:t>
            </a:r>
            <a:r>
              <a:rPr lang="de-DE" sz="2600" dirty="0" smtClean="0"/>
              <a:t>und hochgeladen werden</a:t>
            </a:r>
            <a:r>
              <a:rPr lang="de-DE" sz="2800" dirty="0" smtClean="0"/>
              <a:t> </a:t>
            </a:r>
            <a:r>
              <a:rPr lang="de-DE" sz="2400" dirty="0" smtClean="0"/>
              <a:t>(</a:t>
            </a:r>
            <a:r>
              <a:rPr lang="de-DE" sz="2400" dirty="0" err="1" smtClean="0">
                <a:latin typeface="Courier New" pitchFamily="49" charset="0"/>
                <a:cs typeface="Courier New" pitchFamily="49" charset="0"/>
              </a:rPr>
              <a:t>library</a:t>
            </a:r>
            <a:r>
              <a:rPr lang="de-DE" sz="2400" dirty="0" smtClean="0">
                <a:latin typeface="Courier New" pitchFamily="49" charset="0"/>
                <a:cs typeface="Courier New" pitchFamily="49" charset="0"/>
              </a:rPr>
              <a:t>(„</a:t>
            </a:r>
            <a:r>
              <a:rPr lang="de-DE" sz="2400" dirty="0" err="1" smtClean="0">
                <a:latin typeface="Courier New" pitchFamily="49" charset="0"/>
                <a:cs typeface="Courier New" pitchFamily="49" charset="0"/>
              </a:rPr>
              <a:t>Rcmdr</a:t>
            </a:r>
            <a:r>
              <a:rPr lang="de-DE" sz="2400" dirty="0" smtClean="0">
                <a:latin typeface="Courier New" pitchFamily="49" charset="0"/>
                <a:cs typeface="Courier New" pitchFamily="49" charset="0"/>
              </a:rPr>
              <a:t>“)</a:t>
            </a:r>
            <a:r>
              <a:rPr lang="de-DE" sz="2400" dirty="0" smtClean="0"/>
              <a:t>)</a:t>
            </a:r>
            <a:r>
              <a:rPr lang="de-DE" sz="2800" dirty="0" smtClean="0"/>
              <a:t>.</a:t>
            </a:r>
            <a:r>
              <a:rPr lang="de-DE" sz="2600" dirty="0" smtClean="0"/>
              <a:t> Zusätzlich werden einige andere Pakete automatisch installiert</a:t>
            </a:r>
          </a:p>
          <a:p>
            <a:pPr eaLnBrk="1" hangingPunct="1"/>
            <a:r>
              <a:rPr lang="de-DE" sz="2600" dirty="0" smtClean="0"/>
              <a:t>Enthält drei Fenster: das Skriptfenster, das Ausgabefenster und das Fenster „Meldungen“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457200" y="274638"/>
            <a:ext cx="8229600" cy="868362"/>
          </a:xfrm>
        </p:spPr>
        <p:txBody>
          <a:bodyPr/>
          <a:lstStyle/>
          <a:p>
            <a:pPr eaLnBrk="1" hangingPunct="1"/>
            <a:r>
              <a:rPr lang="de-DE" sz="4000" smtClean="0"/>
              <a:t>Grafiken exportieren</a:t>
            </a:r>
          </a:p>
        </p:txBody>
      </p:sp>
      <p:sp>
        <p:nvSpPr>
          <p:cNvPr id="3" name="Inhaltsplatzhalter 2"/>
          <p:cNvSpPr>
            <a:spLocks noGrp="1"/>
          </p:cNvSpPr>
          <p:nvPr>
            <p:ph idx="1"/>
          </p:nvPr>
        </p:nvSpPr>
        <p:spPr>
          <a:xfrm>
            <a:off x="457200" y="1219200"/>
            <a:ext cx="8382000" cy="4906963"/>
          </a:xfrm>
        </p:spPr>
        <p:txBody>
          <a:bodyPr rtlCol="0">
            <a:normAutofit fontScale="77500" lnSpcReduction="20000"/>
          </a:bodyPr>
          <a:lstStyle/>
          <a:p>
            <a:pPr marL="0" indent="0" eaLnBrk="1" fontAlgn="auto" hangingPunct="1">
              <a:spcAft>
                <a:spcPts val="0"/>
              </a:spcAft>
              <a:buFont typeface="Arial" pitchFamily="34" charset="0"/>
              <a:buNone/>
              <a:defRPr/>
            </a:pPr>
            <a:r>
              <a:rPr lang="de-DE" sz="2800" dirty="0" smtClean="0"/>
              <a:t>Wie kann man Grafiken aus R in andere Programme exportieren?</a:t>
            </a:r>
          </a:p>
          <a:p>
            <a:pPr eaLnBrk="1" fontAlgn="auto" hangingPunct="1">
              <a:spcAft>
                <a:spcPts val="0"/>
              </a:spcAft>
              <a:buFont typeface="Arial" pitchFamily="34" charset="0"/>
              <a:buChar char="•"/>
              <a:defRPr/>
            </a:pPr>
            <a:r>
              <a:rPr lang="de-DE" sz="2800" dirty="0" smtClean="0"/>
              <a:t>Der einfachste Weg ist über die rechte Maustaste:</a:t>
            </a:r>
            <a:br>
              <a:rPr lang="de-DE" sz="2800" dirty="0" smtClean="0"/>
            </a:br>
            <a:r>
              <a:rPr lang="de-DE" sz="2800" dirty="0" smtClean="0"/>
              <a:t>Speichere als </a:t>
            </a:r>
            <a:r>
              <a:rPr lang="de-DE" sz="2800" dirty="0" err="1" smtClean="0"/>
              <a:t>metafile</a:t>
            </a:r>
            <a:r>
              <a:rPr lang="de-DE" sz="2800" dirty="0" smtClean="0"/>
              <a:t> (.</a:t>
            </a:r>
            <a:r>
              <a:rPr lang="de-DE" sz="2800" dirty="0" err="1" smtClean="0"/>
              <a:t>emf</a:t>
            </a:r>
            <a:r>
              <a:rPr lang="de-DE" sz="2800" dirty="0" smtClean="0"/>
              <a:t>) oder</a:t>
            </a:r>
            <a:r>
              <a:rPr lang="de-DE" sz="2800" dirty="0"/>
              <a:t/>
            </a:r>
            <a:br>
              <a:rPr lang="de-DE" sz="2800" dirty="0"/>
            </a:br>
            <a:r>
              <a:rPr lang="de-DE" sz="2800" dirty="0" smtClean="0"/>
              <a:t>Speichere als </a:t>
            </a:r>
            <a:r>
              <a:rPr lang="de-DE" sz="2800" dirty="0" err="1" smtClean="0"/>
              <a:t>postscript</a:t>
            </a:r>
            <a:r>
              <a:rPr lang="de-DE" sz="2800" dirty="0" smtClean="0"/>
              <a:t> (.</a:t>
            </a:r>
            <a:r>
              <a:rPr lang="de-DE" sz="2800" dirty="0" err="1" smtClean="0"/>
              <a:t>ps</a:t>
            </a:r>
            <a:r>
              <a:rPr lang="de-DE" sz="2800" dirty="0" smtClean="0"/>
              <a:t>)</a:t>
            </a:r>
          </a:p>
          <a:p>
            <a:pPr eaLnBrk="1" fontAlgn="auto" hangingPunct="1">
              <a:spcAft>
                <a:spcPts val="0"/>
              </a:spcAft>
              <a:buFont typeface="Arial" pitchFamily="34" charset="0"/>
              <a:buChar char="•"/>
              <a:defRPr/>
            </a:pPr>
            <a:r>
              <a:rPr lang="de-DE" sz="2800" dirty="0" smtClean="0"/>
              <a:t>Kann auch in anderen Formaten als ein sog. Device gespeichert werden, z.B.</a:t>
            </a:r>
            <a:r>
              <a:rPr lang="de-DE" sz="2800" dirty="0"/>
              <a:t/>
            </a:r>
            <a:br>
              <a:rPr lang="de-DE" sz="2800" dirty="0"/>
            </a:br>
            <a:r>
              <a:rPr lang="de-DE" sz="2600" dirty="0">
                <a:latin typeface="Courier New" pitchFamily="49" charset="0"/>
                <a:cs typeface="Courier New" pitchFamily="49" charset="0"/>
              </a:rPr>
              <a:t>&gt; </a:t>
            </a:r>
            <a:r>
              <a:rPr lang="de-DE" sz="2600" dirty="0" err="1">
                <a:latin typeface="Courier New" pitchFamily="49" charset="0"/>
                <a:cs typeface="Courier New" pitchFamily="49" charset="0"/>
              </a:rPr>
              <a:t>jpeg</a:t>
            </a:r>
            <a:r>
              <a:rPr lang="de-DE" sz="2600" dirty="0">
                <a:latin typeface="Courier New" pitchFamily="49" charset="0"/>
                <a:cs typeface="Courier New" pitchFamily="49" charset="0"/>
              </a:rPr>
              <a:t>("J:/</a:t>
            </a:r>
            <a:r>
              <a:rPr lang="de-DE" sz="2600" dirty="0" smtClean="0">
                <a:latin typeface="Courier New" pitchFamily="49" charset="0"/>
                <a:cs typeface="Courier New" pitchFamily="49" charset="0"/>
              </a:rPr>
              <a:t>R-Kurs/Streudiagr_test.jpeg")</a:t>
            </a:r>
            <a:br>
              <a:rPr lang="de-DE" sz="2600" dirty="0" smtClean="0">
                <a:latin typeface="Courier New" pitchFamily="49" charset="0"/>
                <a:cs typeface="Courier New" pitchFamily="49" charset="0"/>
              </a:rPr>
            </a:br>
            <a:r>
              <a:rPr lang="de-DE" sz="2600" dirty="0" smtClean="0">
                <a:latin typeface="Courier New" pitchFamily="49" charset="0"/>
                <a:cs typeface="Courier New" pitchFamily="49" charset="0"/>
              </a:rPr>
              <a:t>&gt; </a:t>
            </a:r>
            <a:r>
              <a:rPr lang="de-DE" sz="2600" dirty="0" err="1">
                <a:latin typeface="Courier New" pitchFamily="49" charset="0"/>
                <a:cs typeface="Courier New" pitchFamily="49" charset="0"/>
              </a:rPr>
              <a:t>scatterplot</a:t>
            </a:r>
            <a:r>
              <a:rPr lang="de-DE" sz="2600" dirty="0">
                <a:latin typeface="Courier New" pitchFamily="49" charset="0"/>
                <a:cs typeface="Courier New" pitchFamily="49" charset="0"/>
              </a:rPr>
              <a:t>(</a:t>
            </a:r>
            <a:r>
              <a:rPr lang="de-DE" sz="2600" dirty="0" err="1">
                <a:latin typeface="Courier New" pitchFamily="49" charset="0"/>
                <a:cs typeface="Courier New" pitchFamily="49" charset="0"/>
              </a:rPr>
              <a:t>gew~groes</a:t>
            </a:r>
            <a:r>
              <a:rPr lang="de-DE" sz="2600" dirty="0">
                <a:latin typeface="Courier New" pitchFamily="49" charset="0"/>
                <a:cs typeface="Courier New" pitchFamily="49" charset="0"/>
              </a:rPr>
              <a:t> | </a:t>
            </a:r>
            <a:r>
              <a:rPr lang="de-DE" sz="2600" dirty="0" err="1">
                <a:latin typeface="Courier New" pitchFamily="49" charset="0"/>
                <a:cs typeface="Courier New" pitchFamily="49" charset="0"/>
              </a:rPr>
              <a:t>geschl</a:t>
            </a:r>
            <a:r>
              <a:rPr lang="de-DE" sz="2600" dirty="0">
                <a:latin typeface="Courier New" pitchFamily="49" charset="0"/>
                <a:cs typeface="Courier New" pitchFamily="49" charset="0"/>
              </a:rPr>
              <a:t>, </a:t>
            </a:r>
            <a:r>
              <a:rPr lang="de-DE" sz="2600" dirty="0" err="1">
                <a:latin typeface="Courier New" pitchFamily="49" charset="0"/>
                <a:cs typeface="Courier New" pitchFamily="49" charset="0"/>
              </a:rPr>
              <a:t>reg.line</a:t>
            </a:r>
            <a:r>
              <a:rPr lang="de-DE" sz="2600" dirty="0">
                <a:latin typeface="Courier New" pitchFamily="49" charset="0"/>
                <a:cs typeface="Courier New" pitchFamily="49" charset="0"/>
              </a:rPr>
              <a:t>=</a:t>
            </a:r>
            <a:r>
              <a:rPr lang="de-DE" sz="2600" dirty="0" err="1">
                <a:latin typeface="Courier New" pitchFamily="49" charset="0"/>
                <a:cs typeface="Courier New" pitchFamily="49" charset="0"/>
              </a:rPr>
              <a:t>lm</a:t>
            </a:r>
            <a:r>
              <a:rPr lang="de-DE" sz="2600" dirty="0">
                <a:latin typeface="Courier New" pitchFamily="49" charset="0"/>
                <a:cs typeface="Courier New" pitchFamily="49" charset="0"/>
              </a:rPr>
              <a:t>, </a:t>
            </a:r>
            <a:r>
              <a:rPr lang="de-DE" sz="2600" dirty="0" smtClean="0">
                <a:latin typeface="Courier New" pitchFamily="49" charset="0"/>
                <a:cs typeface="Courier New" pitchFamily="49" charset="0"/>
              </a:rPr>
              <a:t>	smooth=FALSE</a:t>
            </a:r>
            <a:r>
              <a:rPr lang="de-DE" sz="2600" dirty="0">
                <a:latin typeface="Courier New" pitchFamily="49" charset="0"/>
                <a:cs typeface="Courier New" pitchFamily="49" charset="0"/>
              </a:rPr>
              <a:t>, </a:t>
            </a:r>
            <a:r>
              <a:rPr lang="de-DE" sz="2600" dirty="0" err="1">
                <a:latin typeface="Courier New" pitchFamily="49" charset="0"/>
                <a:cs typeface="Courier New" pitchFamily="49" charset="0"/>
              </a:rPr>
              <a:t>spread</a:t>
            </a:r>
            <a:r>
              <a:rPr lang="de-DE" sz="2600" dirty="0">
                <a:latin typeface="Courier New" pitchFamily="49" charset="0"/>
                <a:cs typeface="Courier New" pitchFamily="49" charset="0"/>
              </a:rPr>
              <a:t>=FALSE, </a:t>
            </a:r>
            <a:r>
              <a:rPr lang="de-DE" sz="2600" dirty="0" err="1" smtClean="0">
                <a:latin typeface="Courier New" pitchFamily="49" charset="0"/>
                <a:cs typeface="Courier New" pitchFamily="49" charset="0"/>
              </a:rPr>
              <a:t>boxplots</a:t>
            </a:r>
            <a:r>
              <a:rPr lang="de-DE" sz="2600" dirty="0">
                <a:latin typeface="Courier New" pitchFamily="49" charset="0"/>
                <a:cs typeface="Courier New" pitchFamily="49" charset="0"/>
              </a:rPr>
              <a:t>='</a:t>
            </a:r>
            <a:r>
              <a:rPr lang="de-DE" sz="2600" dirty="0" err="1">
                <a:latin typeface="Courier New" pitchFamily="49" charset="0"/>
                <a:cs typeface="Courier New" pitchFamily="49" charset="0"/>
              </a:rPr>
              <a:t>xy</a:t>
            </a:r>
            <a:r>
              <a:rPr lang="de-DE" sz="2600" dirty="0">
                <a:latin typeface="Courier New" pitchFamily="49" charset="0"/>
                <a:cs typeface="Courier New" pitchFamily="49" charset="0"/>
              </a:rPr>
              <a:t>', </a:t>
            </a:r>
            <a:r>
              <a:rPr lang="de-DE" sz="2600" dirty="0" smtClean="0">
                <a:latin typeface="Courier New" pitchFamily="49" charset="0"/>
                <a:cs typeface="Courier New" pitchFamily="49" charset="0"/>
              </a:rPr>
              <a:t>	span=0.5</a:t>
            </a:r>
            <a:r>
              <a:rPr lang="de-DE" sz="2600" dirty="0">
                <a:latin typeface="Courier New" pitchFamily="49" charset="0"/>
                <a:cs typeface="Courier New" pitchFamily="49" charset="0"/>
              </a:rPr>
              <a:t>, </a:t>
            </a:r>
            <a:r>
              <a:rPr lang="de-DE" sz="2600" dirty="0" err="1">
                <a:latin typeface="Courier New" pitchFamily="49" charset="0"/>
                <a:cs typeface="Courier New" pitchFamily="49" charset="0"/>
              </a:rPr>
              <a:t>by.groups</a:t>
            </a:r>
            <a:r>
              <a:rPr lang="de-DE" sz="2600" dirty="0">
                <a:latin typeface="Courier New" pitchFamily="49" charset="0"/>
                <a:cs typeface="Courier New" pitchFamily="49" charset="0"/>
              </a:rPr>
              <a:t>=FALSE, </a:t>
            </a:r>
            <a:r>
              <a:rPr lang="de-DE" sz="2600" dirty="0" err="1">
                <a:latin typeface="Courier New" pitchFamily="49" charset="0"/>
                <a:cs typeface="Courier New" pitchFamily="49" charset="0"/>
              </a:rPr>
              <a:t>data</a:t>
            </a:r>
            <a:r>
              <a:rPr lang="de-DE" sz="2600" dirty="0">
                <a:latin typeface="Courier New" pitchFamily="49" charset="0"/>
                <a:cs typeface="Courier New" pitchFamily="49" charset="0"/>
              </a:rPr>
              <a:t>=</a:t>
            </a:r>
            <a:r>
              <a:rPr lang="de-DE" sz="2600" dirty="0" err="1">
                <a:latin typeface="Courier New" pitchFamily="49" charset="0"/>
                <a:cs typeface="Courier New" pitchFamily="49" charset="0"/>
              </a:rPr>
              <a:t>test</a:t>
            </a:r>
            <a:r>
              <a:rPr lang="de-DE" sz="2600" dirty="0" smtClean="0">
                <a:latin typeface="Courier New" pitchFamily="49" charset="0"/>
                <a:cs typeface="Courier New" pitchFamily="49" charset="0"/>
              </a:rPr>
              <a:t>)	</a:t>
            </a:r>
            <a:br>
              <a:rPr lang="de-DE" sz="2600" dirty="0" smtClean="0">
                <a:latin typeface="Courier New" pitchFamily="49" charset="0"/>
                <a:cs typeface="Courier New" pitchFamily="49" charset="0"/>
              </a:rPr>
            </a:br>
            <a:r>
              <a:rPr lang="de-DE" sz="2600" dirty="0" smtClean="0">
                <a:latin typeface="Courier New" pitchFamily="49" charset="0"/>
                <a:cs typeface="Courier New" pitchFamily="49" charset="0"/>
              </a:rPr>
              <a:t>&gt; </a:t>
            </a:r>
            <a:r>
              <a:rPr lang="de-DE" sz="2600" dirty="0" err="1">
                <a:latin typeface="Courier New" pitchFamily="49" charset="0"/>
                <a:cs typeface="Courier New" pitchFamily="49" charset="0"/>
              </a:rPr>
              <a:t>dev.off</a:t>
            </a:r>
            <a:r>
              <a:rPr lang="de-DE" sz="2600" dirty="0" smtClean="0">
                <a:latin typeface="Courier New" pitchFamily="49" charset="0"/>
                <a:cs typeface="Courier New" pitchFamily="49" charset="0"/>
              </a:rPr>
              <a:t>()</a:t>
            </a:r>
            <a:br>
              <a:rPr lang="de-DE" sz="2600" dirty="0" smtClean="0">
                <a:latin typeface="Courier New" pitchFamily="49" charset="0"/>
                <a:cs typeface="Courier New" pitchFamily="49" charset="0"/>
              </a:rPr>
            </a:br>
            <a:r>
              <a:rPr lang="de-DE" sz="2600" dirty="0" smtClean="0">
                <a:latin typeface="Courier New" pitchFamily="49" charset="0"/>
                <a:cs typeface="Courier New" pitchFamily="49" charset="0"/>
              </a:rPr>
              <a:t/>
            </a:r>
            <a:br>
              <a:rPr lang="de-DE" sz="2600" dirty="0" smtClean="0">
                <a:latin typeface="Courier New" pitchFamily="49" charset="0"/>
                <a:cs typeface="Courier New" pitchFamily="49" charset="0"/>
              </a:rPr>
            </a:br>
            <a:r>
              <a:rPr lang="de-DE" sz="2600" dirty="0" smtClean="0">
                <a:cs typeface="Courier New" pitchFamily="49" charset="0"/>
              </a:rPr>
              <a:t>das bedeutet: </a:t>
            </a:r>
            <a:br>
              <a:rPr lang="de-DE" sz="2600" dirty="0" smtClean="0">
                <a:cs typeface="Courier New" pitchFamily="49" charset="0"/>
              </a:rPr>
            </a:br>
            <a:r>
              <a:rPr lang="de-DE" sz="2600" dirty="0" smtClean="0">
                <a:latin typeface="Courier New" pitchFamily="49" charset="0"/>
                <a:cs typeface="Courier New" pitchFamily="49" charset="0"/>
              </a:rPr>
              <a:t>&gt; </a:t>
            </a:r>
            <a:r>
              <a:rPr lang="de-DE" sz="2600" dirty="0" err="1" smtClean="0">
                <a:latin typeface="Courier New" pitchFamily="49" charset="0"/>
                <a:cs typeface="Courier New" pitchFamily="49" charset="0"/>
              </a:rPr>
              <a:t>devfct</a:t>
            </a:r>
            <a:r>
              <a:rPr lang="de-DE" sz="2600" dirty="0" smtClean="0">
                <a:latin typeface="Courier New" pitchFamily="49" charset="0"/>
                <a:cs typeface="Courier New" pitchFamily="49" charset="0"/>
              </a:rPr>
              <a:t>(„</a:t>
            </a:r>
            <a:r>
              <a:rPr lang="de-DE" sz="2600" dirty="0" err="1" smtClean="0">
                <a:latin typeface="Courier New" pitchFamily="49" charset="0"/>
                <a:cs typeface="Courier New" pitchFamily="49" charset="0"/>
              </a:rPr>
              <a:t>place</a:t>
            </a:r>
            <a:r>
              <a:rPr lang="de-DE" sz="2600" dirty="0" smtClean="0">
                <a:latin typeface="Courier New" pitchFamily="49" charset="0"/>
                <a:cs typeface="Courier New" pitchFamily="49" charset="0"/>
              </a:rPr>
              <a:t>/</a:t>
            </a:r>
            <a:r>
              <a:rPr lang="de-DE" sz="2600" dirty="0" err="1" smtClean="0">
                <a:latin typeface="Courier New" pitchFamily="49" charset="0"/>
                <a:cs typeface="Courier New" pitchFamily="49" charset="0"/>
              </a:rPr>
              <a:t>name_of_diagram.devfct</a:t>
            </a:r>
            <a:r>
              <a:rPr lang="de-DE" sz="2600" dirty="0" smtClean="0">
                <a:latin typeface="Courier New" pitchFamily="49" charset="0"/>
                <a:cs typeface="Courier New" pitchFamily="49" charset="0"/>
              </a:rPr>
              <a:t>“)</a:t>
            </a:r>
            <a:br>
              <a:rPr lang="de-DE" sz="2600" dirty="0" smtClean="0">
                <a:latin typeface="Courier New" pitchFamily="49" charset="0"/>
                <a:cs typeface="Courier New" pitchFamily="49" charset="0"/>
              </a:rPr>
            </a:br>
            <a:r>
              <a:rPr lang="de-DE" sz="2600" dirty="0" smtClean="0">
                <a:latin typeface="Courier New" pitchFamily="49" charset="0"/>
                <a:cs typeface="Courier New" pitchFamily="49" charset="0"/>
              </a:rPr>
              <a:t>&gt; </a:t>
            </a:r>
            <a:r>
              <a:rPr lang="de-DE" sz="2600" dirty="0" err="1" smtClean="0">
                <a:latin typeface="Courier New" pitchFamily="49" charset="0"/>
                <a:cs typeface="Courier New" pitchFamily="49" charset="0"/>
              </a:rPr>
              <a:t>complete</a:t>
            </a:r>
            <a:r>
              <a:rPr lang="de-DE" sz="2600" dirty="0" smtClean="0">
                <a:latin typeface="Courier New" pitchFamily="49" charset="0"/>
                <a:cs typeface="Courier New" pitchFamily="49" charset="0"/>
              </a:rPr>
              <a:t> </a:t>
            </a:r>
            <a:r>
              <a:rPr lang="de-DE" sz="2600" dirty="0" err="1" smtClean="0">
                <a:latin typeface="Courier New" pitchFamily="49" charset="0"/>
                <a:cs typeface="Courier New" pitchFamily="49" charset="0"/>
              </a:rPr>
              <a:t>function</a:t>
            </a:r>
            <a:r>
              <a:rPr lang="de-DE" sz="2600" dirty="0" smtClean="0">
                <a:latin typeface="Courier New" pitchFamily="49" charset="0"/>
                <a:cs typeface="Courier New" pitchFamily="49" charset="0"/>
              </a:rPr>
              <a:t> </a:t>
            </a:r>
            <a:r>
              <a:rPr lang="de-DE" sz="2600" dirty="0" err="1" smtClean="0">
                <a:latin typeface="Courier New" pitchFamily="49" charset="0"/>
                <a:cs typeface="Courier New" pitchFamily="49" charset="0"/>
              </a:rPr>
              <a:t>of</a:t>
            </a:r>
            <a:r>
              <a:rPr lang="de-DE" sz="2600" dirty="0" smtClean="0">
                <a:latin typeface="Courier New" pitchFamily="49" charset="0"/>
                <a:cs typeface="Courier New" pitchFamily="49" charset="0"/>
              </a:rPr>
              <a:t> </a:t>
            </a:r>
            <a:r>
              <a:rPr lang="de-DE" sz="2600" dirty="0" err="1" smtClean="0">
                <a:latin typeface="Courier New" pitchFamily="49" charset="0"/>
                <a:cs typeface="Courier New" pitchFamily="49" charset="0"/>
              </a:rPr>
              <a:t>diagram</a:t>
            </a:r>
            <a:r>
              <a:rPr lang="de-DE" sz="2600" dirty="0" smtClean="0">
                <a:latin typeface="Courier New" pitchFamily="49" charset="0"/>
                <a:cs typeface="Courier New" pitchFamily="49" charset="0"/>
              </a:rPr>
              <a:t/>
            </a:r>
            <a:br>
              <a:rPr lang="de-DE" sz="2600" dirty="0" smtClean="0">
                <a:latin typeface="Courier New" pitchFamily="49" charset="0"/>
                <a:cs typeface="Courier New" pitchFamily="49" charset="0"/>
              </a:rPr>
            </a:br>
            <a:r>
              <a:rPr lang="de-DE" sz="2600" dirty="0" smtClean="0">
                <a:latin typeface="Courier New" pitchFamily="49" charset="0"/>
                <a:cs typeface="Courier New" pitchFamily="49" charset="0"/>
              </a:rPr>
              <a:t>&gt; </a:t>
            </a:r>
            <a:r>
              <a:rPr lang="de-DE" sz="2600" dirty="0" err="1" smtClean="0">
                <a:latin typeface="Courier New" pitchFamily="49" charset="0"/>
                <a:cs typeface="Courier New" pitchFamily="49" charset="0"/>
              </a:rPr>
              <a:t>dev.off</a:t>
            </a:r>
            <a:r>
              <a:rPr lang="de-DE" sz="2600" dirty="0" smtClean="0">
                <a:latin typeface="Courier New" pitchFamily="49" charset="0"/>
                <a:cs typeface="Courier New" pitchFamily="49" charset="0"/>
              </a:rPr>
              <a:t>()</a:t>
            </a:r>
            <a:endParaRPr lang="de-DE" sz="2600" dirty="0">
              <a:latin typeface="Courier New" pitchFamily="49" charset="0"/>
              <a:cs typeface="Courier New" pitchFamily="49" charset="0"/>
            </a:endParaRPr>
          </a:p>
          <a:p>
            <a:pPr marL="0" indent="0" eaLnBrk="1" fontAlgn="auto" hangingPunct="1">
              <a:spcAft>
                <a:spcPts val="0"/>
              </a:spcAft>
              <a:buFont typeface="Arial" pitchFamily="34" charset="0"/>
              <a:buNone/>
              <a:defRPr/>
            </a:pPr>
            <a:r>
              <a:rPr lang="de-DE" sz="2800" dirty="0" smtClean="0"/>
              <a:t>Mögliche </a:t>
            </a:r>
            <a:r>
              <a:rPr lang="de-DE" sz="2800" dirty="0" err="1" smtClean="0"/>
              <a:t>devfct</a:t>
            </a:r>
            <a:r>
              <a:rPr lang="de-DE" sz="2800" dirty="0" smtClean="0"/>
              <a:t>= </a:t>
            </a:r>
            <a:r>
              <a:rPr lang="de-DE" sz="2800" dirty="0" err="1" smtClean="0"/>
              <a:t>jpeg</a:t>
            </a:r>
            <a:r>
              <a:rPr lang="de-DE" sz="2800" dirty="0" smtClean="0"/>
              <a:t>, </a:t>
            </a:r>
            <a:r>
              <a:rPr lang="de-DE" sz="2800" dirty="0" err="1" smtClean="0"/>
              <a:t>pdf</a:t>
            </a:r>
            <a:r>
              <a:rPr lang="de-DE" sz="2800" dirty="0" smtClean="0"/>
              <a:t>, </a:t>
            </a:r>
            <a:r>
              <a:rPr lang="de-DE" sz="2800" dirty="0" err="1" smtClean="0"/>
              <a:t>bmp</a:t>
            </a:r>
            <a:r>
              <a:rPr lang="de-DE" sz="2800" dirty="0" smtClean="0"/>
              <a:t>, </a:t>
            </a:r>
            <a:r>
              <a:rPr lang="de-DE" sz="2800" dirty="0" err="1" smtClean="0"/>
              <a:t>pictex</a:t>
            </a:r>
            <a:r>
              <a:rPr lang="de-DE" sz="2800" dirty="0" smtClean="0"/>
              <a:t>, </a:t>
            </a:r>
            <a:r>
              <a:rPr lang="de-DE" sz="2800" dirty="0" err="1" smtClean="0"/>
              <a:t>png</a:t>
            </a:r>
            <a:r>
              <a:rPr lang="de-DE" sz="2800" dirty="0" smtClean="0"/>
              <a:t/>
            </a:r>
            <a:br>
              <a:rPr lang="de-DE" sz="2800" dirty="0" smtClean="0"/>
            </a:br>
            <a:endParaRPr lang="de-DE" sz="2800" dirty="0" smtClean="0"/>
          </a:p>
        </p:txBody>
      </p:sp>
    </p:spTree>
    <p:extLst>
      <p:ext uri="{BB962C8B-B14F-4D97-AF65-F5344CB8AC3E}">
        <p14:creationId xmlns:p14="http://schemas.microsoft.com/office/powerpoint/2010/main" val="2357860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lstStyle/>
          <a:p>
            <a:r>
              <a:rPr lang="de-DE" sz="4000" dirty="0" smtClean="0"/>
              <a:t>Übung</a:t>
            </a:r>
            <a:endParaRPr lang="de-DE" sz="4000" dirty="0"/>
          </a:p>
        </p:txBody>
      </p:sp>
      <p:sp>
        <p:nvSpPr>
          <p:cNvPr id="3" name="Inhaltsplatzhalter 2"/>
          <p:cNvSpPr>
            <a:spLocks noGrp="1"/>
          </p:cNvSpPr>
          <p:nvPr>
            <p:ph idx="1"/>
          </p:nvPr>
        </p:nvSpPr>
        <p:spPr>
          <a:xfrm>
            <a:off x="457200" y="1124744"/>
            <a:ext cx="8229600" cy="5001419"/>
          </a:xfrm>
        </p:spPr>
        <p:txBody>
          <a:bodyPr/>
          <a:lstStyle/>
          <a:p>
            <a:r>
              <a:rPr lang="de-DE" sz="2600" dirty="0" smtClean="0"/>
              <a:t>Erzeugen Sie in dem Datensatz „</a:t>
            </a:r>
            <a:r>
              <a:rPr lang="de-DE" sz="2600" dirty="0" err="1" smtClean="0"/>
              <a:t>bundesliga_Hamb</a:t>
            </a:r>
            <a:r>
              <a:rPr lang="de-DE" sz="2600" dirty="0" smtClean="0"/>
              <a:t>“ eine Variable „</a:t>
            </a:r>
            <a:r>
              <a:rPr lang="de-DE" sz="2600" dirty="0" err="1" smtClean="0"/>
              <a:t>ergebnis</a:t>
            </a:r>
            <a:r>
              <a:rPr lang="de-DE" sz="2600" dirty="0" smtClean="0"/>
              <a:t>“, die angibt, ob es sich um einen Sieg von Hamburg, eine Niederlage oder ein Unentschieden handelt.</a:t>
            </a:r>
          </a:p>
          <a:p>
            <a:r>
              <a:rPr lang="de-DE" sz="2600" dirty="0"/>
              <a:t>Wie oft hat Hamburg gewonnen, wie oft verloren und wie oft unentschieden gespielt? Wie ist die Verteilung in Prozent? </a:t>
            </a:r>
          </a:p>
          <a:p>
            <a:r>
              <a:rPr lang="de-DE" sz="2600" dirty="0" smtClean="0"/>
              <a:t>Erzeugen Sie ein Balkendiagramm für diese drei Gruppen. Verändern Sie die Farbe der Balken. Fügen Sie einen Titel „Spielergebnisse des Hamburger SV“ hinzu.</a:t>
            </a:r>
          </a:p>
          <a:p>
            <a:r>
              <a:rPr lang="de-DE" sz="2600" dirty="0" smtClean="0"/>
              <a:t>Speichern Sie  dieses Diagramm als .</a:t>
            </a:r>
            <a:r>
              <a:rPr lang="de-DE" sz="2600" dirty="0" err="1" smtClean="0"/>
              <a:t>jpeg</a:t>
            </a:r>
            <a:endParaRPr lang="de-DE" sz="2600" dirty="0" smtClean="0"/>
          </a:p>
        </p:txBody>
      </p:sp>
    </p:spTree>
    <p:extLst>
      <p:ext uri="{BB962C8B-B14F-4D97-AF65-F5344CB8AC3E}">
        <p14:creationId xmlns:p14="http://schemas.microsoft.com/office/powerpoint/2010/main" val="2067565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sz="4000" dirty="0" smtClean="0"/>
              <a:t>Lösung I</a:t>
            </a:r>
            <a:endParaRPr lang="de-DE" sz="4000" dirty="0"/>
          </a:p>
        </p:txBody>
      </p:sp>
      <p:sp>
        <p:nvSpPr>
          <p:cNvPr id="3" name="Inhaltsplatzhalter 2"/>
          <p:cNvSpPr>
            <a:spLocks noGrp="1"/>
          </p:cNvSpPr>
          <p:nvPr>
            <p:ph idx="1"/>
          </p:nvPr>
        </p:nvSpPr>
        <p:spPr>
          <a:xfrm>
            <a:off x="323528" y="1052736"/>
            <a:ext cx="8363272" cy="5073427"/>
          </a:xfrm>
        </p:spPr>
        <p:txBody>
          <a:bodyPr/>
          <a:lstStyle/>
          <a:p>
            <a:r>
              <a:rPr lang="de-DE" sz="2400" dirty="0"/>
              <a:t>Erzeugen Sie in dem Datensatz „</a:t>
            </a:r>
            <a:r>
              <a:rPr lang="de-DE" sz="2400" dirty="0" err="1"/>
              <a:t>bundesliga_Hamb</a:t>
            </a:r>
            <a:r>
              <a:rPr lang="de-DE" sz="2400" dirty="0"/>
              <a:t>“ eine Variable „</a:t>
            </a:r>
            <a:r>
              <a:rPr lang="de-DE" sz="2400" dirty="0" err="1"/>
              <a:t>ergebnis</a:t>
            </a:r>
            <a:r>
              <a:rPr lang="de-DE" sz="2400" dirty="0"/>
              <a:t>“, die angibt, ob es sich um einen Sieg von Hamburg, eine Niederlage oder ein unentschieden handelt.</a:t>
            </a:r>
          </a:p>
          <a:p>
            <a:pPr marL="0" indent="0">
              <a:buNone/>
            </a:pPr>
            <a:r>
              <a:rPr lang="de-DE" sz="2200" b="1" dirty="0" smtClean="0">
                <a:latin typeface="Arial" pitchFamily="34" charset="0"/>
                <a:cs typeface="Arial" pitchFamily="34" charset="0"/>
              </a:rPr>
              <a:t>Datenmanagement </a:t>
            </a:r>
            <a:r>
              <a:rPr lang="de-DE" sz="2200" b="1" dirty="0" smtClean="0">
                <a:latin typeface="Arial" pitchFamily="34" charset="0"/>
                <a:cs typeface="Arial" pitchFamily="34" charset="0"/>
                <a:sym typeface="Wingdings" pitchFamily="2" charset="2"/>
              </a:rPr>
              <a:t> </a:t>
            </a:r>
            <a:br>
              <a:rPr lang="de-DE" sz="2200" b="1" dirty="0" smtClean="0">
                <a:latin typeface="Arial" pitchFamily="34" charset="0"/>
                <a:cs typeface="Arial" pitchFamily="34" charset="0"/>
                <a:sym typeface="Wingdings" pitchFamily="2" charset="2"/>
              </a:rPr>
            </a:br>
            <a:r>
              <a:rPr lang="de-DE" sz="2200" b="1" dirty="0" smtClean="0">
                <a:latin typeface="Arial" pitchFamily="34" charset="0"/>
                <a:cs typeface="Arial" pitchFamily="34" charset="0"/>
                <a:sym typeface="Wingdings" pitchFamily="2" charset="2"/>
              </a:rPr>
              <a:t>Variable bearbeiten  </a:t>
            </a:r>
            <a:br>
              <a:rPr lang="de-DE" sz="2200" b="1" dirty="0" smtClean="0">
                <a:latin typeface="Arial" pitchFamily="34" charset="0"/>
                <a:cs typeface="Arial" pitchFamily="34" charset="0"/>
                <a:sym typeface="Wingdings" pitchFamily="2" charset="2"/>
              </a:rPr>
            </a:br>
            <a:r>
              <a:rPr lang="de-DE" sz="2200" b="1" dirty="0" err="1" smtClean="0">
                <a:latin typeface="Arial" pitchFamily="34" charset="0"/>
                <a:cs typeface="Arial" pitchFamily="34" charset="0"/>
                <a:sym typeface="Wingdings" pitchFamily="2" charset="2"/>
              </a:rPr>
              <a:t>Rekodiere</a:t>
            </a:r>
            <a:r>
              <a:rPr lang="de-DE" sz="2200" b="1" dirty="0" smtClean="0">
                <a:latin typeface="Arial" pitchFamily="34" charset="0"/>
                <a:cs typeface="Arial" pitchFamily="34" charset="0"/>
                <a:sym typeface="Wingdings" pitchFamily="2" charset="2"/>
              </a:rPr>
              <a:t> Variablen</a:t>
            </a:r>
            <a:endParaRPr lang="de-DE" sz="2200" b="1" dirty="0">
              <a:latin typeface="Arial" pitchFamily="34" charset="0"/>
              <a:cs typeface="Arial"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4793" y="2282528"/>
            <a:ext cx="5503168" cy="37562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2430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sz="4000" dirty="0" smtClean="0"/>
              <a:t>Lösung II</a:t>
            </a:r>
            <a:endParaRPr lang="de-DE" sz="4000" dirty="0"/>
          </a:p>
        </p:txBody>
      </p:sp>
      <p:sp>
        <p:nvSpPr>
          <p:cNvPr id="3" name="Inhaltsplatzhalter 2"/>
          <p:cNvSpPr>
            <a:spLocks noGrp="1"/>
          </p:cNvSpPr>
          <p:nvPr>
            <p:ph idx="1"/>
          </p:nvPr>
        </p:nvSpPr>
        <p:spPr>
          <a:xfrm>
            <a:off x="457200" y="1052736"/>
            <a:ext cx="8229600" cy="5073427"/>
          </a:xfrm>
        </p:spPr>
        <p:txBody>
          <a:bodyPr/>
          <a:lstStyle/>
          <a:p>
            <a:r>
              <a:rPr lang="de-DE" sz="2400" dirty="0"/>
              <a:t>Wie oft hat Hamburg gewonnen, wie oft verloren und wie oft unentschieden gespielt? Wie ist die Verteilung in Prozent? </a:t>
            </a:r>
            <a:endParaRPr lang="de-DE" sz="2400" dirty="0" smtClean="0"/>
          </a:p>
          <a:p>
            <a:pPr marL="0" indent="0">
              <a:buNone/>
            </a:pPr>
            <a:r>
              <a:rPr lang="de-DE" sz="2400" dirty="0" smtClean="0"/>
              <a:t>Z.B. </a:t>
            </a:r>
            <a:r>
              <a:rPr lang="de-DE" sz="2000" b="1" dirty="0" smtClean="0">
                <a:latin typeface="Arial" pitchFamily="34" charset="0"/>
                <a:cs typeface="Arial" pitchFamily="34" charset="0"/>
              </a:rPr>
              <a:t>Statistik</a:t>
            </a:r>
            <a:r>
              <a:rPr lang="de-DE" sz="2000" b="1" dirty="0" smtClean="0">
                <a:latin typeface="Arial" pitchFamily="34" charset="0"/>
                <a:cs typeface="Arial" pitchFamily="34" charset="0"/>
                <a:sym typeface="Wingdings" pitchFamily="2" charset="2"/>
              </a:rPr>
              <a:t> Deskriptive Statistik  Häufigkeitsverteilungen</a:t>
            </a:r>
          </a:p>
          <a:p>
            <a:pPr marL="0" indent="0">
              <a:buNone/>
            </a:pPr>
            <a:r>
              <a:rPr lang="de-DE" sz="2200" dirty="0">
                <a:latin typeface="Courier New" pitchFamily="49" charset="0"/>
                <a:cs typeface="Courier New" pitchFamily="49" charset="0"/>
              </a:rPr>
              <a:t>&gt;</a:t>
            </a:r>
            <a:r>
              <a:rPr lang="de-DE" sz="2200" dirty="0" smtClean="0">
                <a:latin typeface="Courier New" pitchFamily="49" charset="0"/>
                <a:cs typeface="Courier New" pitchFamily="49" charset="0"/>
              </a:rPr>
              <a:t>.Table  # </a:t>
            </a:r>
            <a:r>
              <a:rPr lang="de-DE" sz="2200" dirty="0" err="1" smtClean="0">
                <a:latin typeface="Courier New" pitchFamily="49" charset="0"/>
                <a:cs typeface="Courier New" pitchFamily="49" charset="0"/>
              </a:rPr>
              <a:t>counts</a:t>
            </a:r>
            <a:r>
              <a:rPr lang="de-DE" sz="2200" dirty="0" smtClean="0">
                <a:latin typeface="Courier New" pitchFamily="49" charset="0"/>
                <a:cs typeface="Courier New" pitchFamily="49" charset="0"/>
              </a:rPr>
              <a:t> </a:t>
            </a:r>
            <a:r>
              <a:rPr lang="de-DE" sz="2200" dirty="0" err="1" smtClean="0">
                <a:latin typeface="Courier New" pitchFamily="49" charset="0"/>
                <a:cs typeface="Courier New" pitchFamily="49" charset="0"/>
              </a:rPr>
              <a:t>for</a:t>
            </a:r>
            <a:r>
              <a:rPr lang="de-DE" sz="2200" dirty="0" smtClean="0">
                <a:latin typeface="Courier New" pitchFamily="49" charset="0"/>
                <a:cs typeface="Courier New" pitchFamily="49" charset="0"/>
              </a:rPr>
              <a:t> </a:t>
            </a:r>
            <a:r>
              <a:rPr lang="de-DE" sz="2200" dirty="0" err="1" smtClean="0">
                <a:latin typeface="Courier New" pitchFamily="49" charset="0"/>
                <a:cs typeface="Courier New" pitchFamily="49" charset="0"/>
              </a:rPr>
              <a:t>ergebnis</a:t>
            </a:r>
            <a:endParaRPr lang="de-DE" sz="2200" dirty="0" smtClean="0">
              <a:latin typeface="Courier New" pitchFamily="49" charset="0"/>
              <a:cs typeface="Courier New" pitchFamily="49" charset="0"/>
            </a:endParaRPr>
          </a:p>
          <a:p>
            <a:pPr marL="0" indent="0">
              <a:buNone/>
            </a:pPr>
            <a:r>
              <a:rPr lang="de-DE" sz="2200" dirty="0" smtClean="0">
                <a:latin typeface="Courier New" pitchFamily="49" charset="0"/>
                <a:cs typeface="Courier New" pitchFamily="49" charset="0"/>
              </a:rPr>
              <a:t>   </a:t>
            </a:r>
            <a:r>
              <a:rPr lang="de-DE" sz="2200" dirty="0">
                <a:latin typeface="Courier New" pitchFamily="49" charset="0"/>
                <a:cs typeface="Courier New" pitchFamily="49" charset="0"/>
              </a:rPr>
              <a:t>Niederlage          Sieg unentschieden </a:t>
            </a:r>
          </a:p>
          <a:p>
            <a:pPr marL="0" indent="0">
              <a:buNone/>
            </a:pPr>
            <a:r>
              <a:rPr lang="de-DE" sz="2200" dirty="0">
                <a:latin typeface="Courier New" pitchFamily="49" charset="0"/>
                <a:cs typeface="Courier New" pitchFamily="49" charset="0"/>
              </a:rPr>
              <a:t>            8            12            14 </a:t>
            </a:r>
          </a:p>
          <a:p>
            <a:pPr marL="0" indent="0">
              <a:buNone/>
            </a:pPr>
            <a:endParaRPr lang="de-DE" sz="2400" dirty="0" smtClean="0"/>
          </a:p>
          <a:p>
            <a:pPr marL="0" indent="0">
              <a:buNone/>
            </a:pPr>
            <a:r>
              <a:rPr lang="de-DE" sz="2200" dirty="0">
                <a:latin typeface="Courier New" pitchFamily="49" charset="0"/>
                <a:cs typeface="Courier New" pitchFamily="49" charset="0"/>
              </a:rPr>
              <a:t>&gt; </a:t>
            </a:r>
            <a:r>
              <a:rPr lang="de-DE" sz="2200" dirty="0" err="1">
                <a:latin typeface="Courier New" pitchFamily="49" charset="0"/>
                <a:cs typeface="Courier New" pitchFamily="49" charset="0"/>
              </a:rPr>
              <a:t>round</a:t>
            </a:r>
            <a:r>
              <a:rPr lang="de-DE" sz="2200" dirty="0">
                <a:latin typeface="Courier New" pitchFamily="49" charset="0"/>
                <a:cs typeface="Courier New" pitchFamily="49" charset="0"/>
              </a:rPr>
              <a:t>(100*.Table/</a:t>
            </a:r>
            <a:r>
              <a:rPr lang="de-DE" sz="2200" dirty="0" err="1">
                <a:latin typeface="Courier New" pitchFamily="49" charset="0"/>
                <a:cs typeface="Courier New" pitchFamily="49" charset="0"/>
              </a:rPr>
              <a:t>sum</a:t>
            </a:r>
            <a:r>
              <a:rPr lang="de-DE" sz="2200" dirty="0">
                <a:latin typeface="Courier New" pitchFamily="49" charset="0"/>
                <a:cs typeface="Courier New" pitchFamily="49" charset="0"/>
              </a:rPr>
              <a:t>(.Table), 2)  # </a:t>
            </a:r>
            <a:r>
              <a:rPr lang="de-DE" sz="2200" dirty="0" err="1">
                <a:latin typeface="Courier New" pitchFamily="49" charset="0"/>
                <a:cs typeface="Courier New" pitchFamily="49" charset="0"/>
              </a:rPr>
              <a:t>percentages</a:t>
            </a:r>
            <a:r>
              <a:rPr lang="de-DE" sz="2200" dirty="0">
                <a:latin typeface="Courier New" pitchFamily="49" charset="0"/>
                <a:cs typeface="Courier New" pitchFamily="49" charset="0"/>
              </a:rPr>
              <a:t> </a:t>
            </a:r>
            <a:r>
              <a:rPr lang="de-DE" sz="2200" dirty="0" err="1">
                <a:latin typeface="Courier New" pitchFamily="49" charset="0"/>
                <a:cs typeface="Courier New" pitchFamily="49" charset="0"/>
              </a:rPr>
              <a:t>for</a:t>
            </a:r>
            <a:r>
              <a:rPr lang="de-DE" sz="2200" dirty="0">
                <a:latin typeface="Courier New" pitchFamily="49" charset="0"/>
                <a:cs typeface="Courier New" pitchFamily="49" charset="0"/>
              </a:rPr>
              <a:t> </a:t>
            </a:r>
            <a:r>
              <a:rPr lang="de-DE" sz="2200" dirty="0" err="1">
                <a:latin typeface="Courier New" pitchFamily="49" charset="0"/>
                <a:cs typeface="Courier New" pitchFamily="49" charset="0"/>
              </a:rPr>
              <a:t>ergebnis</a:t>
            </a:r>
            <a:endParaRPr lang="de-DE" sz="2200" dirty="0">
              <a:latin typeface="Courier New" pitchFamily="49" charset="0"/>
              <a:cs typeface="Courier New" pitchFamily="49" charset="0"/>
            </a:endParaRPr>
          </a:p>
          <a:p>
            <a:pPr marL="0" indent="0">
              <a:buNone/>
            </a:pPr>
            <a:r>
              <a:rPr lang="de-DE" sz="2200" dirty="0">
                <a:latin typeface="Courier New" pitchFamily="49" charset="0"/>
                <a:cs typeface="Courier New" pitchFamily="49" charset="0"/>
              </a:rPr>
              <a:t>   Niederlage          Sieg unentschieden </a:t>
            </a:r>
          </a:p>
          <a:p>
            <a:pPr marL="0" indent="0">
              <a:buNone/>
            </a:pPr>
            <a:r>
              <a:rPr lang="de-DE" sz="2200" dirty="0">
                <a:latin typeface="Courier New" pitchFamily="49" charset="0"/>
                <a:cs typeface="Courier New" pitchFamily="49" charset="0"/>
              </a:rPr>
              <a:t>        23.53         35.29         41.18</a:t>
            </a:r>
          </a:p>
        </p:txBody>
      </p:sp>
    </p:spTree>
    <p:extLst>
      <p:ext uri="{BB962C8B-B14F-4D97-AF65-F5344CB8AC3E}">
        <p14:creationId xmlns:p14="http://schemas.microsoft.com/office/powerpoint/2010/main" val="3574033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sz="4000" dirty="0" smtClean="0"/>
              <a:t>Lösung III</a:t>
            </a:r>
            <a:endParaRPr lang="de-DE" sz="4000" dirty="0"/>
          </a:p>
        </p:txBody>
      </p:sp>
      <p:sp>
        <p:nvSpPr>
          <p:cNvPr id="3" name="Inhaltsplatzhalter 2"/>
          <p:cNvSpPr>
            <a:spLocks noGrp="1"/>
          </p:cNvSpPr>
          <p:nvPr>
            <p:ph idx="1"/>
          </p:nvPr>
        </p:nvSpPr>
        <p:spPr>
          <a:xfrm>
            <a:off x="457199" y="1124744"/>
            <a:ext cx="4834881" cy="5001419"/>
          </a:xfrm>
        </p:spPr>
        <p:txBody>
          <a:bodyPr/>
          <a:lstStyle/>
          <a:p>
            <a:r>
              <a:rPr lang="de-DE" sz="2400" dirty="0"/>
              <a:t>Erzeugen Sie ein Balkendiagramm für diese drei Gruppen. Verändern Sie die Farbe der Balken. Fügen Sie einen Titel „Spielergebnisse des Hamburger SV“ hinzu</a:t>
            </a:r>
            <a:r>
              <a:rPr lang="de-DE" sz="2400" dirty="0" smtClean="0"/>
              <a:t>.</a:t>
            </a:r>
          </a:p>
          <a:p>
            <a:pPr marL="0" indent="0">
              <a:buNone/>
            </a:pPr>
            <a:r>
              <a:rPr lang="de-DE" sz="2000" b="1" dirty="0" smtClean="0">
                <a:latin typeface="Arial" pitchFamily="34" charset="0"/>
                <a:cs typeface="Arial" pitchFamily="34" charset="0"/>
              </a:rPr>
              <a:t>Grafiken </a:t>
            </a:r>
            <a:r>
              <a:rPr lang="de-DE" sz="2000" b="1" dirty="0" smtClean="0">
                <a:latin typeface="Arial" pitchFamily="34" charset="0"/>
                <a:cs typeface="Arial" pitchFamily="34" charset="0"/>
                <a:sym typeface="Wingdings" pitchFamily="2" charset="2"/>
              </a:rPr>
              <a:t> Balkendiagramm</a:t>
            </a:r>
            <a:r>
              <a:rPr lang="de-DE" sz="2400" dirty="0" smtClean="0">
                <a:sym typeface="Wingdings" pitchFamily="2" charset="2"/>
              </a:rPr>
              <a:t>, Variable „</a:t>
            </a:r>
            <a:r>
              <a:rPr lang="de-DE" sz="2400" dirty="0" err="1" smtClean="0">
                <a:sym typeface="Wingdings" pitchFamily="2" charset="2"/>
              </a:rPr>
              <a:t>ergebnis</a:t>
            </a:r>
            <a:r>
              <a:rPr lang="de-DE" sz="2400" dirty="0">
                <a:sym typeface="Wingdings" pitchFamily="2" charset="2"/>
              </a:rPr>
              <a:t>“ auswählen.</a:t>
            </a:r>
            <a:br>
              <a:rPr lang="de-DE" sz="2400" dirty="0">
                <a:sym typeface="Wingdings" pitchFamily="2" charset="2"/>
              </a:rPr>
            </a:br>
            <a:r>
              <a:rPr lang="de-DE" sz="2200" dirty="0">
                <a:latin typeface="Courier New" pitchFamily="49" charset="0"/>
                <a:cs typeface="Courier New" pitchFamily="49" charset="0"/>
                <a:sym typeface="Wingdings" pitchFamily="2" charset="2"/>
              </a:rPr>
              <a:t/>
            </a:r>
            <a:br>
              <a:rPr lang="de-DE" sz="2200" dirty="0">
                <a:latin typeface="Courier New" pitchFamily="49" charset="0"/>
                <a:cs typeface="Courier New" pitchFamily="49" charset="0"/>
                <a:sym typeface="Wingdings" pitchFamily="2" charset="2"/>
              </a:rPr>
            </a:br>
            <a:endParaRPr lang="de-DE" sz="2200" dirty="0">
              <a:latin typeface="Courier New" pitchFamily="49" charset="0"/>
              <a:cs typeface="Courier New" pitchFamily="49" charset="0"/>
            </a:endParaRPr>
          </a:p>
          <a:p>
            <a:endParaRPr lang="de-D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4577" y="1007471"/>
            <a:ext cx="3633092" cy="3627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feld 3"/>
          <p:cNvSpPr txBox="1"/>
          <p:nvPr/>
        </p:nvSpPr>
        <p:spPr>
          <a:xfrm>
            <a:off x="439969" y="4221088"/>
            <a:ext cx="8136904" cy="2185214"/>
          </a:xfrm>
          <a:prstGeom prst="rect">
            <a:avLst/>
          </a:prstGeom>
          <a:noFill/>
        </p:spPr>
        <p:txBody>
          <a:bodyPr wrap="square" rtlCol="0">
            <a:spAutoFit/>
          </a:bodyPr>
          <a:lstStyle/>
          <a:p>
            <a:r>
              <a:rPr lang="de-DE" sz="2400" dirty="0">
                <a:sym typeface="Wingdings" pitchFamily="2" charset="2"/>
              </a:rPr>
              <a:t>Kommando </a:t>
            </a:r>
            <a:r>
              <a:rPr lang="de-DE" sz="2200" dirty="0" err="1">
                <a:latin typeface="Courier New" pitchFamily="49" charset="0"/>
                <a:cs typeface="Courier New" pitchFamily="49" charset="0"/>
                <a:sym typeface="Wingdings" pitchFamily="2" charset="2"/>
              </a:rPr>
              <a:t>barplot</a:t>
            </a:r>
            <a:r>
              <a:rPr lang="de-DE" sz="2200" dirty="0">
                <a:latin typeface="Courier New" pitchFamily="49" charset="0"/>
                <a:cs typeface="Courier New" pitchFamily="49" charset="0"/>
                <a:sym typeface="Wingdings" pitchFamily="2" charset="2"/>
              </a:rPr>
              <a:t>(</a:t>
            </a:r>
            <a:r>
              <a:rPr lang="de-DE" sz="2200" dirty="0" err="1">
                <a:latin typeface="Courier New" pitchFamily="49" charset="0"/>
                <a:cs typeface="Courier New" pitchFamily="49" charset="0"/>
                <a:sym typeface="Wingdings" pitchFamily="2" charset="2"/>
              </a:rPr>
              <a:t>table</a:t>
            </a:r>
            <a:r>
              <a:rPr lang="de-DE" sz="2200" dirty="0">
                <a:latin typeface="Courier New" pitchFamily="49" charset="0"/>
                <a:cs typeface="Courier New" pitchFamily="49" charset="0"/>
                <a:sym typeface="Wingdings" pitchFamily="2" charset="2"/>
              </a:rPr>
              <a:t>(</a:t>
            </a:r>
            <a:r>
              <a:rPr lang="de-DE" sz="2200" dirty="0" err="1">
                <a:latin typeface="Courier New" pitchFamily="49" charset="0"/>
                <a:cs typeface="Courier New" pitchFamily="49" charset="0"/>
                <a:sym typeface="Wingdings" pitchFamily="2" charset="2"/>
              </a:rPr>
              <a:t>bundesliga_Hamb$ergebnis</a:t>
            </a:r>
            <a:r>
              <a:rPr lang="de-DE" sz="2200" dirty="0">
                <a:latin typeface="Courier New" pitchFamily="49" charset="0"/>
                <a:cs typeface="Courier New" pitchFamily="49" charset="0"/>
                <a:sym typeface="Wingdings" pitchFamily="2" charset="2"/>
              </a:rPr>
              <a:t>), </a:t>
            </a:r>
            <a:r>
              <a:rPr lang="de-DE" sz="2200" dirty="0" err="1">
                <a:latin typeface="Courier New" pitchFamily="49" charset="0"/>
                <a:cs typeface="Courier New" pitchFamily="49" charset="0"/>
                <a:sym typeface="Wingdings" pitchFamily="2" charset="2"/>
              </a:rPr>
              <a:t>xlab</a:t>
            </a:r>
            <a:r>
              <a:rPr lang="de-DE" sz="2200" dirty="0">
                <a:latin typeface="Courier New" pitchFamily="49" charset="0"/>
                <a:cs typeface="Courier New" pitchFamily="49" charset="0"/>
                <a:sym typeface="Wingdings" pitchFamily="2" charset="2"/>
              </a:rPr>
              <a:t>="</a:t>
            </a:r>
            <a:r>
              <a:rPr lang="de-DE" sz="2200" dirty="0" err="1">
                <a:latin typeface="Courier New" pitchFamily="49" charset="0"/>
                <a:cs typeface="Courier New" pitchFamily="49" charset="0"/>
                <a:sym typeface="Wingdings" pitchFamily="2" charset="2"/>
              </a:rPr>
              <a:t>ergebnis</a:t>
            </a:r>
            <a:r>
              <a:rPr lang="de-DE" sz="2200" dirty="0">
                <a:latin typeface="Courier New" pitchFamily="49" charset="0"/>
                <a:cs typeface="Courier New" pitchFamily="49" charset="0"/>
                <a:sym typeface="Wingdings" pitchFamily="2" charset="2"/>
              </a:rPr>
              <a:t>", </a:t>
            </a:r>
            <a:r>
              <a:rPr lang="de-DE" sz="2200" dirty="0" err="1">
                <a:latin typeface="Courier New" pitchFamily="49" charset="0"/>
                <a:cs typeface="Courier New" pitchFamily="49" charset="0"/>
                <a:sym typeface="Wingdings" pitchFamily="2" charset="2"/>
              </a:rPr>
              <a:t>ylab</a:t>
            </a:r>
            <a:r>
              <a:rPr lang="de-DE" sz="2200" dirty="0">
                <a:latin typeface="Courier New" pitchFamily="49" charset="0"/>
                <a:cs typeface="Courier New" pitchFamily="49" charset="0"/>
                <a:sym typeface="Wingdings" pitchFamily="2" charset="2"/>
              </a:rPr>
              <a:t>="</a:t>
            </a:r>
            <a:r>
              <a:rPr lang="de-DE" sz="2200" dirty="0" err="1">
                <a:latin typeface="Courier New" pitchFamily="49" charset="0"/>
                <a:cs typeface="Courier New" pitchFamily="49" charset="0"/>
                <a:sym typeface="Wingdings" pitchFamily="2" charset="2"/>
              </a:rPr>
              <a:t>Frequency</a:t>
            </a:r>
            <a:r>
              <a:rPr lang="de-DE" sz="2200" dirty="0">
                <a:latin typeface="Courier New" pitchFamily="49" charset="0"/>
                <a:cs typeface="Courier New" pitchFamily="49" charset="0"/>
                <a:sym typeface="Wingdings" pitchFamily="2" charset="2"/>
              </a:rPr>
              <a:t>„, </a:t>
            </a:r>
            <a:r>
              <a:rPr lang="de-DE" sz="2200" dirty="0" err="1" smtClean="0">
                <a:latin typeface="Courier New" pitchFamily="49" charset="0"/>
                <a:cs typeface="Courier New" pitchFamily="49" charset="0"/>
                <a:sym typeface="Wingdings" pitchFamily="2" charset="2"/>
              </a:rPr>
              <a:t>main</a:t>
            </a:r>
            <a:r>
              <a:rPr lang="de-DE" sz="2200" dirty="0" smtClean="0">
                <a:latin typeface="Courier New" pitchFamily="49" charset="0"/>
                <a:cs typeface="Courier New" pitchFamily="49" charset="0"/>
                <a:sym typeface="Wingdings" pitchFamily="2" charset="2"/>
              </a:rPr>
              <a:t>=„</a:t>
            </a:r>
            <a:r>
              <a:rPr lang="de-DE" sz="2200" dirty="0">
                <a:latin typeface="Courier New" pitchFamily="49" charset="0"/>
                <a:cs typeface="Courier New" pitchFamily="49" charset="0"/>
                <a:sym typeface="Wingdings" pitchFamily="2" charset="2"/>
              </a:rPr>
              <a:t>Spielergebnisse des Hamburger SV</a:t>
            </a:r>
            <a:r>
              <a:rPr lang="de-DE" sz="2200" dirty="0" smtClean="0">
                <a:latin typeface="Courier New" pitchFamily="49" charset="0"/>
                <a:cs typeface="Courier New" pitchFamily="49" charset="0"/>
                <a:sym typeface="Wingdings" pitchFamily="2" charset="2"/>
              </a:rPr>
              <a:t>“,</a:t>
            </a:r>
            <a:endParaRPr lang="de-DE" sz="2200" dirty="0"/>
          </a:p>
          <a:p>
            <a:r>
              <a:rPr lang="de-DE" sz="2200" dirty="0" err="1" smtClean="0">
                <a:solidFill>
                  <a:schemeClr val="tx2">
                    <a:lumMod val="60000"/>
                    <a:lumOff val="40000"/>
                  </a:schemeClr>
                </a:solidFill>
                <a:latin typeface="Courier New" pitchFamily="49" charset="0"/>
                <a:cs typeface="Courier New" pitchFamily="49" charset="0"/>
                <a:sym typeface="Wingdings" pitchFamily="2" charset="2"/>
              </a:rPr>
              <a:t>col</a:t>
            </a:r>
            <a:r>
              <a:rPr lang="de-DE" sz="2200" dirty="0" smtClean="0">
                <a:solidFill>
                  <a:schemeClr val="tx2">
                    <a:lumMod val="60000"/>
                    <a:lumOff val="40000"/>
                  </a:schemeClr>
                </a:solidFill>
                <a:latin typeface="Courier New" pitchFamily="49" charset="0"/>
                <a:cs typeface="Courier New" pitchFamily="49" charset="0"/>
                <a:sym typeface="Wingdings" pitchFamily="2" charset="2"/>
              </a:rPr>
              <a:t>=3</a:t>
            </a:r>
            <a:r>
              <a:rPr lang="de-DE" sz="2200" dirty="0">
                <a:latin typeface="Courier New" pitchFamily="49" charset="0"/>
                <a:cs typeface="Courier New" pitchFamily="49" charset="0"/>
                <a:sym typeface="Wingdings" pitchFamily="2" charset="2"/>
              </a:rPr>
              <a:t>)</a:t>
            </a:r>
            <a:r>
              <a:rPr lang="de-DE" sz="2200" dirty="0">
                <a:sym typeface="Wingdings" pitchFamily="2" charset="2"/>
              </a:rPr>
              <a:t> </a:t>
            </a:r>
            <a:r>
              <a:rPr lang="de-DE" sz="2400" dirty="0" smtClean="0">
                <a:sym typeface="Wingdings" pitchFamily="2" charset="2"/>
              </a:rPr>
              <a:t>erweitern.</a:t>
            </a:r>
            <a:r>
              <a:rPr lang="de-DE" sz="2400" dirty="0">
                <a:sym typeface="Wingdings" pitchFamily="2" charset="2"/>
              </a:rPr>
              <a:t/>
            </a:r>
            <a:br>
              <a:rPr lang="de-DE" sz="2400" dirty="0">
                <a:sym typeface="Wingdings" pitchFamily="2" charset="2"/>
              </a:rPr>
            </a:br>
            <a:endParaRPr lang="de-DE" sz="2200" dirty="0"/>
          </a:p>
        </p:txBody>
      </p:sp>
    </p:spTree>
    <p:extLst>
      <p:ext uri="{BB962C8B-B14F-4D97-AF65-F5344CB8AC3E}">
        <p14:creationId xmlns:p14="http://schemas.microsoft.com/office/powerpoint/2010/main" val="2116910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lstStyle/>
          <a:p>
            <a:r>
              <a:rPr lang="de-DE" sz="4000" dirty="0" smtClean="0"/>
              <a:t>Lösung IV</a:t>
            </a:r>
            <a:endParaRPr lang="de-DE" sz="4000" dirty="0"/>
          </a:p>
        </p:txBody>
      </p:sp>
      <p:sp>
        <p:nvSpPr>
          <p:cNvPr id="3" name="Inhaltsplatzhalter 2"/>
          <p:cNvSpPr>
            <a:spLocks noGrp="1"/>
          </p:cNvSpPr>
          <p:nvPr>
            <p:ph idx="1"/>
          </p:nvPr>
        </p:nvSpPr>
        <p:spPr>
          <a:xfrm>
            <a:off x="457200" y="1268760"/>
            <a:ext cx="8229600" cy="4857403"/>
          </a:xfrm>
        </p:spPr>
        <p:txBody>
          <a:bodyPr/>
          <a:lstStyle/>
          <a:p>
            <a:r>
              <a:rPr lang="de-DE" sz="2600" dirty="0" smtClean="0"/>
              <a:t>Speichern Sie dieses Diagramm als .</a:t>
            </a:r>
            <a:r>
              <a:rPr lang="de-DE" sz="2600" dirty="0" err="1" smtClean="0"/>
              <a:t>jpeg</a:t>
            </a:r>
            <a:endParaRPr lang="de-DE" sz="2600" dirty="0" smtClean="0"/>
          </a:p>
          <a:p>
            <a:pPr marL="0" indent="0">
              <a:buNone/>
            </a:pPr>
            <a:r>
              <a:rPr lang="de-DE" sz="2400" dirty="0" smtClean="0">
                <a:latin typeface="Courier New" pitchFamily="49" charset="0"/>
                <a:cs typeface="Courier New" pitchFamily="49" charset="0"/>
              </a:rPr>
              <a:t>&gt; </a:t>
            </a:r>
            <a:r>
              <a:rPr lang="de-DE" sz="2400" dirty="0" err="1" smtClean="0">
                <a:latin typeface="Courier New" pitchFamily="49" charset="0"/>
                <a:cs typeface="Courier New" pitchFamily="49" charset="0"/>
              </a:rPr>
              <a:t>jpeg</a:t>
            </a:r>
            <a:r>
              <a:rPr lang="de-DE" sz="2400" dirty="0" smtClean="0">
                <a:latin typeface="Courier New" pitchFamily="49" charset="0"/>
                <a:cs typeface="Courier New" pitchFamily="49" charset="0"/>
              </a:rPr>
              <a:t>(„Z:/R-Kurs/Ergebn_Hamb.jpeg</a:t>
            </a:r>
            <a:r>
              <a:rPr lang="de-DE" sz="2400" dirty="0">
                <a:latin typeface="Courier New" pitchFamily="49" charset="0"/>
                <a:cs typeface="Courier New" pitchFamily="49" charset="0"/>
              </a:rPr>
              <a:t>")</a:t>
            </a:r>
            <a:br>
              <a:rPr lang="de-DE" sz="2400" dirty="0">
                <a:latin typeface="Courier New" pitchFamily="49" charset="0"/>
                <a:cs typeface="Courier New" pitchFamily="49" charset="0"/>
              </a:rPr>
            </a:br>
            <a:r>
              <a:rPr lang="de-DE" sz="2400" dirty="0" smtClean="0">
                <a:latin typeface="Courier New" pitchFamily="49" charset="0"/>
                <a:cs typeface="Courier New" pitchFamily="49" charset="0"/>
              </a:rPr>
              <a:t>&gt; </a:t>
            </a:r>
            <a:r>
              <a:rPr lang="de-DE" sz="2400" dirty="0" err="1" smtClean="0">
                <a:latin typeface="Courier New" pitchFamily="49" charset="0"/>
                <a:cs typeface="Courier New" pitchFamily="49" charset="0"/>
              </a:rPr>
              <a:t>b</a:t>
            </a:r>
            <a:r>
              <a:rPr lang="de-DE" sz="2400" dirty="0" err="1" smtClean="0">
                <a:latin typeface="Courier New" pitchFamily="49" charset="0"/>
                <a:cs typeface="Courier New" pitchFamily="49" charset="0"/>
                <a:sym typeface="Wingdings" pitchFamily="2" charset="2"/>
              </a:rPr>
              <a:t>arplot</a:t>
            </a:r>
            <a:r>
              <a:rPr lang="de-DE" sz="2400" dirty="0" smtClean="0">
                <a:latin typeface="Courier New" pitchFamily="49" charset="0"/>
                <a:cs typeface="Courier New" pitchFamily="49" charset="0"/>
                <a:sym typeface="Wingdings" pitchFamily="2" charset="2"/>
              </a:rPr>
              <a:t>(</a:t>
            </a:r>
            <a:r>
              <a:rPr lang="de-DE" sz="2400" dirty="0" err="1" smtClean="0">
                <a:latin typeface="Courier New" pitchFamily="49" charset="0"/>
                <a:cs typeface="Courier New" pitchFamily="49" charset="0"/>
                <a:sym typeface="Wingdings" pitchFamily="2" charset="2"/>
              </a:rPr>
              <a:t>table</a:t>
            </a:r>
            <a:r>
              <a:rPr lang="de-DE" sz="2400" dirty="0" smtClean="0">
                <a:latin typeface="Courier New" pitchFamily="49" charset="0"/>
                <a:cs typeface="Courier New" pitchFamily="49" charset="0"/>
                <a:sym typeface="Wingdings" pitchFamily="2" charset="2"/>
              </a:rPr>
              <a:t>(</a:t>
            </a:r>
            <a:r>
              <a:rPr lang="de-DE" sz="2400" dirty="0" err="1" smtClean="0">
                <a:latin typeface="Courier New" pitchFamily="49" charset="0"/>
                <a:cs typeface="Courier New" pitchFamily="49" charset="0"/>
                <a:sym typeface="Wingdings" pitchFamily="2" charset="2"/>
              </a:rPr>
              <a:t>bundesliga_Hamb$ergebnis</a:t>
            </a:r>
            <a:r>
              <a:rPr lang="de-DE" sz="2400" dirty="0">
                <a:latin typeface="Courier New" pitchFamily="49" charset="0"/>
                <a:cs typeface="Courier New" pitchFamily="49" charset="0"/>
                <a:sym typeface="Wingdings" pitchFamily="2" charset="2"/>
              </a:rPr>
              <a:t>), </a:t>
            </a:r>
            <a:r>
              <a:rPr lang="de-DE" sz="2400" dirty="0" smtClean="0">
                <a:latin typeface="Courier New" pitchFamily="49" charset="0"/>
                <a:cs typeface="Courier New" pitchFamily="49" charset="0"/>
                <a:sym typeface="Wingdings" pitchFamily="2" charset="2"/>
              </a:rPr>
              <a:t>  	</a:t>
            </a:r>
            <a:r>
              <a:rPr lang="de-DE" sz="2400" dirty="0" err="1" smtClean="0">
                <a:latin typeface="Courier New" pitchFamily="49" charset="0"/>
                <a:cs typeface="Courier New" pitchFamily="49" charset="0"/>
                <a:sym typeface="Wingdings" pitchFamily="2" charset="2"/>
              </a:rPr>
              <a:t>xlab</a:t>
            </a:r>
            <a:r>
              <a:rPr lang="de-DE" sz="2400" dirty="0">
                <a:latin typeface="Courier New" pitchFamily="49" charset="0"/>
                <a:cs typeface="Courier New" pitchFamily="49" charset="0"/>
                <a:sym typeface="Wingdings" pitchFamily="2" charset="2"/>
              </a:rPr>
              <a:t>="</a:t>
            </a:r>
            <a:r>
              <a:rPr lang="de-DE" sz="2400" dirty="0" err="1">
                <a:latin typeface="Courier New" pitchFamily="49" charset="0"/>
                <a:cs typeface="Courier New" pitchFamily="49" charset="0"/>
                <a:sym typeface="Wingdings" pitchFamily="2" charset="2"/>
              </a:rPr>
              <a:t>ergebnis</a:t>
            </a:r>
            <a:r>
              <a:rPr lang="de-DE" sz="2400" dirty="0">
                <a:latin typeface="Courier New" pitchFamily="49" charset="0"/>
                <a:cs typeface="Courier New" pitchFamily="49" charset="0"/>
                <a:sym typeface="Wingdings" pitchFamily="2" charset="2"/>
              </a:rPr>
              <a:t>", </a:t>
            </a:r>
            <a:r>
              <a:rPr lang="de-DE" sz="2400" dirty="0" err="1">
                <a:latin typeface="Courier New" pitchFamily="49" charset="0"/>
                <a:cs typeface="Courier New" pitchFamily="49" charset="0"/>
                <a:sym typeface="Wingdings" pitchFamily="2" charset="2"/>
              </a:rPr>
              <a:t>ylab</a:t>
            </a:r>
            <a:r>
              <a:rPr lang="de-DE" sz="2400" dirty="0">
                <a:latin typeface="Courier New" pitchFamily="49" charset="0"/>
                <a:cs typeface="Courier New" pitchFamily="49" charset="0"/>
                <a:sym typeface="Wingdings" pitchFamily="2" charset="2"/>
              </a:rPr>
              <a:t>="</a:t>
            </a:r>
            <a:r>
              <a:rPr lang="de-DE" sz="2400" dirty="0" err="1">
                <a:latin typeface="Courier New" pitchFamily="49" charset="0"/>
                <a:cs typeface="Courier New" pitchFamily="49" charset="0"/>
                <a:sym typeface="Wingdings" pitchFamily="2" charset="2"/>
              </a:rPr>
              <a:t>Frequency</a:t>
            </a:r>
            <a:r>
              <a:rPr lang="de-DE" sz="2400" dirty="0">
                <a:latin typeface="Courier New" pitchFamily="49" charset="0"/>
                <a:cs typeface="Courier New" pitchFamily="49" charset="0"/>
                <a:sym typeface="Wingdings" pitchFamily="2" charset="2"/>
              </a:rPr>
              <a:t>„, </a:t>
            </a:r>
            <a:r>
              <a:rPr lang="de-DE" sz="2400" dirty="0" smtClean="0">
                <a:latin typeface="Courier New" pitchFamily="49" charset="0"/>
                <a:cs typeface="Courier New" pitchFamily="49" charset="0"/>
                <a:sym typeface="Wingdings" pitchFamily="2" charset="2"/>
              </a:rPr>
              <a:t>	</a:t>
            </a:r>
            <a:r>
              <a:rPr lang="de-DE" sz="2400" dirty="0" err="1" smtClean="0">
                <a:latin typeface="Courier New" pitchFamily="49" charset="0"/>
                <a:cs typeface="Courier New" pitchFamily="49" charset="0"/>
                <a:sym typeface="Wingdings" pitchFamily="2" charset="2"/>
              </a:rPr>
              <a:t>main</a:t>
            </a:r>
            <a:r>
              <a:rPr lang="de-DE" sz="2400" dirty="0">
                <a:latin typeface="Courier New" pitchFamily="49" charset="0"/>
                <a:cs typeface="Courier New" pitchFamily="49" charset="0"/>
                <a:sym typeface="Wingdings" pitchFamily="2" charset="2"/>
              </a:rPr>
              <a:t>=„Spielergebnisse des Hamburger </a:t>
            </a:r>
            <a:r>
              <a:rPr lang="de-DE" sz="2400" dirty="0" smtClean="0">
                <a:latin typeface="Courier New" pitchFamily="49" charset="0"/>
                <a:cs typeface="Courier New" pitchFamily="49" charset="0"/>
                <a:sym typeface="Wingdings" pitchFamily="2" charset="2"/>
              </a:rPr>
              <a:t>	SV“,</a:t>
            </a:r>
            <a:r>
              <a:rPr lang="de-DE" sz="2400" dirty="0" err="1" smtClean="0">
                <a:latin typeface="Courier New" pitchFamily="49" charset="0"/>
                <a:cs typeface="Courier New" pitchFamily="49" charset="0"/>
                <a:sym typeface="Wingdings" pitchFamily="2" charset="2"/>
              </a:rPr>
              <a:t>col</a:t>
            </a:r>
            <a:r>
              <a:rPr lang="de-DE" sz="2400" dirty="0" smtClean="0">
                <a:latin typeface="Courier New" pitchFamily="49" charset="0"/>
                <a:cs typeface="Courier New" pitchFamily="49" charset="0"/>
                <a:sym typeface="Wingdings" pitchFamily="2" charset="2"/>
              </a:rPr>
              <a:t>=3</a:t>
            </a:r>
            <a:r>
              <a:rPr lang="de-DE" sz="2400" dirty="0">
                <a:latin typeface="Courier New" pitchFamily="49" charset="0"/>
                <a:cs typeface="Courier New" pitchFamily="49" charset="0"/>
                <a:sym typeface="Wingdings" pitchFamily="2" charset="2"/>
              </a:rPr>
              <a:t>)</a:t>
            </a:r>
            <a:r>
              <a:rPr lang="de-DE" sz="2400" dirty="0">
                <a:sym typeface="Wingdings" pitchFamily="2" charset="2"/>
              </a:rPr>
              <a:t> </a:t>
            </a:r>
            <a:r>
              <a:rPr lang="de-DE" sz="2400" dirty="0">
                <a:latin typeface="Courier New" pitchFamily="49" charset="0"/>
                <a:cs typeface="Courier New" pitchFamily="49" charset="0"/>
              </a:rPr>
              <a:t>	</a:t>
            </a:r>
            <a:br>
              <a:rPr lang="de-DE" sz="2400" dirty="0">
                <a:latin typeface="Courier New" pitchFamily="49" charset="0"/>
                <a:cs typeface="Courier New" pitchFamily="49" charset="0"/>
              </a:rPr>
            </a:br>
            <a:r>
              <a:rPr lang="de-DE" sz="2400" dirty="0">
                <a:latin typeface="Courier New" pitchFamily="49" charset="0"/>
                <a:cs typeface="Courier New" pitchFamily="49" charset="0"/>
              </a:rPr>
              <a:t>&gt; </a:t>
            </a:r>
            <a:r>
              <a:rPr lang="de-DE" sz="2400" dirty="0" err="1">
                <a:latin typeface="Courier New" pitchFamily="49" charset="0"/>
                <a:cs typeface="Courier New" pitchFamily="49" charset="0"/>
              </a:rPr>
              <a:t>dev.off</a:t>
            </a:r>
            <a:r>
              <a:rPr lang="de-DE" sz="2400" dirty="0">
                <a:latin typeface="Courier New" pitchFamily="49" charset="0"/>
                <a:cs typeface="Courier New" pitchFamily="49" charset="0"/>
              </a:rPr>
              <a:t>()</a:t>
            </a:r>
            <a:r>
              <a:rPr lang="de-DE" sz="2600" dirty="0">
                <a:latin typeface="Courier New" pitchFamily="49" charset="0"/>
                <a:cs typeface="Courier New" pitchFamily="49" charset="0"/>
              </a:rPr>
              <a:t/>
            </a:r>
            <a:br>
              <a:rPr lang="de-DE" sz="2600" dirty="0">
                <a:latin typeface="Courier New" pitchFamily="49" charset="0"/>
                <a:cs typeface="Courier New" pitchFamily="49" charset="0"/>
              </a:rPr>
            </a:br>
            <a:endParaRPr lang="de-DE" sz="2600" dirty="0"/>
          </a:p>
        </p:txBody>
      </p:sp>
    </p:spTree>
    <p:extLst>
      <p:ext uri="{BB962C8B-B14F-4D97-AF65-F5344CB8AC3E}">
        <p14:creationId xmlns:p14="http://schemas.microsoft.com/office/powerpoint/2010/main" val="3794871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lstStyle/>
          <a:p>
            <a:r>
              <a:rPr lang="de-DE" sz="4000" dirty="0" smtClean="0"/>
              <a:t>Übung 2</a:t>
            </a:r>
            <a:endParaRPr lang="de-DE" sz="4000" dirty="0"/>
          </a:p>
        </p:txBody>
      </p:sp>
      <p:sp>
        <p:nvSpPr>
          <p:cNvPr id="3" name="Inhaltsplatzhalter 2"/>
          <p:cNvSpPr>
            <a:spLocks noGrp="1"/>
          </p:cNvSpPr>
          <p:nvPr>
            <p:ph idx="1"/>
          </p:nvPr>
        </p:nvSpPr>
        <p:spPr>
          <a:xfrm>
            <a:off x="457200" y="1196752"/>
            <a:ext cx="8229600" cy="4929411"/>
          </a:xfrm>
        </p:spPr>
        <p:txBody>
          <a:bodyPr/>
          <a:lstStyle/>
          <a:p>
            <a:pPr marL="0" indent="0">
              <a:buNone/>
            </a:pPr>
            <a:r>
              <a:rPr lang="de-DE" sz="2600" dirty="0" smtClean="0"/>
              <a:t>Es soll die Hypothese überprüft werden, dass Hamburg zuhause signifikant besser spielt (anhand der Ergebnisse) als bei Auswärtsspielen.</a:t>
            </a:r>
          </a:p>
          <a:p>
            <a:pPr marL="514350" indent="-514350">
              <a:buAutoNum type="arabicParenR"/>
            </a:pPr>
            <a:r>
              <a:rPr lang="de-DE" sz="2600" dirty="0" smtClean="0"/>
              <a:t>Stellen Sie dies graphisch dar!</a:t>
            </a:r>
          </a:p>
          <a:p>
            <a:pPr marL="514350" indent="-514350">
              <a:buAutoNum type="arabicParenR"/>
            </a:pPr>
            <a:r>
              <a:rPr lang="de-DE" sz="2600" dirty="0" smtClean="0"/>
              <a:t>Führen Sie einen geeigneten statistischen Test durch</a:t>
            </a:r>
          </a:p>
        </p:txBody>
      </p:sp>
    </p:spTree>
    <p:extLst>
      <p:ext uri="{BB962C8B-B14F-4D97-AF65-F5344CB8AC3E}">
        <p14:creationId xmlns:p14="http://schemas.microsoft.com/office/powerpoint/2010/main" val="78033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lstStyle/>
          <a:p>
            <a:r>
              <a:rPr lang="de-DE" sz="4000" dirty="0" smtClean="0"/>
              <a:t>Lösung 2.1</a:t>
            </a:r>
            <a:endParaRPr lang="de-DE" sz="4000" dirty="0"/>
          </a:p>
        </p:txBody>
      </p:sp>
      <p:sp>
        <p:nvSpPr>
          <p:cNvPr id="3" name="Inhaltsplatzhalter 2"/>
          <p:cNvSpPr>
            <a:spLocks noGrp="1"/>
          </p:cNvSpPr>
          <p:nvPr>
            <p:ph idx="1"/>
          </p:nvPr>
        </p:nvSpPr>
        <p:spPr>
          <a:xfrm>
            <a:off x="457200" y="1124744"/>
            <a:ext cx="8229600" cy="5001419"/>
          </a:xfrm>
        </p:spPr>
        <p:txBody>
          <a:bodyPr/>
          <a:lstStyle/>
          <a:p>
            <a:pPr marL="0" indent="0">
              <a:buNone/>
            </a:pPr>
            <a:r>
              <a:rPr lang="de-DE" sz="2400" dirty="0"/>
              <a:t>Graphische Darstellung</a:t>
            </a:r>
            <a:r>
              <a:rPr lang="de-DE" sz="2400" dirty="0">
                <a:sym typeface="Wingdings" panose="05000000000000000000" pitchFamily="2" charset="2"/>
              </a:rPr>
              <a:t> Leider nicht einfach und elegant zu lösen, da im Commander bei den Balkendiagrammen keine Möglichkeit der Gruppierung besteht. Eine Lösung besteht darin, die benötigten Daten als separates Objekt anzulegen.</a:t>
            </a:r>
          </a:p>
          <a:p>
            <a:pPr marL="0" indent="0">
              <a:buNone/>
            </a:pPr>
            <a:r>
              <a:rPr lang="de-DE" sz="2400" dirty="0">
                <a:sym typeface="Wingdings" panose="05000000000000000000" pitchFamily="2" charset="2"/>
              </a:rPr>
              <a:t>Man legt sich zuerst eine Kreuztabelle mit „</a:t>
            </a:r>
            <a:r>
              <a:rPr lang="de-DE" sz="2400" dirty="0" err="1">
                <a:sym typeface="Wingdings" panose="05000000000000000000" pitchFamily="2" charset="2"/>
              </a:rPr>
              <a:t>ergebnis</a:t>
            </a:r>
            <a:r>
              <a:rPr lang="de-DE" sz="2400" dirty="0">
                <a:sym typeface="Wingdings" panose="05000000000000000000" pitchFamily="2" charset="2"/>
              </a:rPr>
              <a:t>“ und „</a:t>
            </a:r>
            <a:r>
              <a:rPr lang="de-DE" sz="2400" dirty="0" err="1">
                <a:sym typeface="Wingdings" panose="05000000000000000000" pitchFamily="2" charset="2"/>
              </a:rPr>
              <a:t>spielort</a:t>
            </a:r>
            <a:r>
              <a:rPr lang="de-DE" sz="2400" dirty="0">
                <a:sym typeface="Wingdings" panose="05000000000000000000" pitchFamily="2" charset="2"/>
              </a:rPr>
              <a:t>“ an:</a:t>
            </a:r>
            <a:br>
              <a:rPr lang="de-DE" sz="2400" dirty="0">
                <a:sym typeface="Wingdings" panose="05000000000000000000" pitchFamily="2" charset="2"/>
              </a:rPr>
            </a:br>
            <a:r>
              <a:rPr lang="de-DE" sz="2200" dirty="0" err="1">
                <a:latin typeface="Courier New" panose="02070309020205020404" pitchFamily="49" charset="0"/>
                <a:cs typeface="Courier New" panose="02070309020205020404" pitchFamily="49" charset="0"/>
                <a:sym typeface="Wingdings" panose="05000000000000000000" pitchFamily="2" charset="2"/>
              </a:rPr>
              <a:t>bund.plot</a:t>
            </a:r>
            <a:r>
              <a:rPr lang="de-DE" sz="2200" dirty="0">
                <a:latin typeface="Courier New" panose="02070309020205020404" pitchFamily="49" charset="0"/>
                <a:cs typeface="Courier New" panose="02070309020205020404" pitchFamily="49" charset="0"/>
                <a:sym typeface="Wingdings" panose="05000000000000000000" pitchFamily="2" charset="2"/>
              </a:rPr>
              <a:t> &lt;- </a:t>
            </a:r>
            <a:r>
              <a:rPr lang="de-DE" sz="2200" dirty="0" err="1">
                <a:latin typeface="Courier New" panose="02070309020205020404" pitchFamily="49" charset="0"/>
                <a:cs typeface="Courier New" panose="02070309020205020404" pitchFamily="49" charset="0"/>
                <a:sym typeface="Wingdings" panose="05000000000000000000" pitchFamily="2" charset="2"/>
              </a:rPr>
              <a:t>xtabs</a:t>
            </a:r>
            <a:r>
              <a:rPr lang="de-DE" sz="2200" dirty="0">
                <a:latin typeface="Courier New" panose="02070309020205020404" pitchFamily="49" charset="0"/>
                <a:cs typeface="Courier New" panose="02070309020205020404" pitchFamily="49" charset="0"/>
                <a:sym typeface="Wingdings" panose="05000000000000000000" pitchFamily="2" charset="2"/>
              </a:rPr>
              <a:t>(~</a:t>
            </a:r>
            <a:r>
              <a:rPr lang="de-DE" sz="2200" dirty="0" err="1">
                <a:latin typeface="Courier New" panose="02070309020205020404" pitchFamily="49" charset="0"/>
                <a:cs typeface="Courier New" panose="02070309020205020404" pitchFamily="49" charset="0"/>
                <a:sym typeface="Wingdings" panose="05000000000000000000" pitchFamily="2" charset="2"/>
              </a:rPr>
              <a:t>spielort+ergebnis</a:t>
            </a:r>
            <a:r>
              <a:rPr lang="de-DE" sz="2200" dirty="0">
                <a:latin typeface="Courier New" panose="02070309020205020404" pitchFamily="49" charset="0"/>
                <a:cs typeface="Courier New" panose="02070309020205020404" pitchFamily="49" charset="0"/>
                <a:sym typeface="Wingdings" panose="05000000000000000000" pitchFamily="2" charset="2"/>
              </a:rPr>
              <a:t>, </a:t>
            </a:r>
            <a:r>
              <a:rPr lang="de-DE" sz="2200" dirty="0" err="1">
                <a:latin typeface="Courier New" panose="02070309020205020404" pitchFamily="49" charset="0"/>
                <a:cs typeface="Courier New" panose="02070309020205020404" pitchFamily="49" charset="0"/>
                <a:sym typeface="Wingdings" panose="05000000000000000000" pitchFamily="2" charset="2"/>
              </a:rPr>
              <a:t>data</a:t>
            </a:r>
            <a:r>
              <a:rPr lang="de-DE" sz="2200" dirty="0">
                <a:latin typeface="Courier New" panose="02070309020205020404" pitchFamily="49" charset="0"/>
                <a:cs typeface="Courier New" panose="02070309020205020404" pitchFamily="49" charset="0"/>
                <a:sym typeface="Wingdings" panose="05000000000000000000" pitchFamily="2" charset="2"/>
              </a:rPr>
              <a:t>=</a:t>
            </a:r>
            <a:r>
              <a:rPr lang="de-DE" sz="2200" dirty="0" err="1">
                <a:latin typeface="Courier New" panose="02070309020205020404" pitchFamily="49" charset="0"/>
                <a:cs typeface="Courier New" panose="02070309020205020404" pitchFamily="49" charset="0"/>
                <a:sym typeface="Wingdings" panose="05000000000000000000" pitchFamily="2" charset="2"/>
              </a:rPr>
              <a:t>bundesliga_Hamb</a:t>
            </a:r>
            <a:r>
              <a:rPr lang="de-DE" sz="2200" dirty="0" smtClean="0">
                <a:latin typeface="Courier New" panose="02070309020205020404" pitchFamily="49" charset="0"/>
                <a:cs typeface="Courier New" panose="02070309020205020404" pitchFamily="49" charset="0"/>
                <a:sym typeface="Wingdings" panose="05000000000000000000" pitchFamily="2" charset="2"/>
              </a:rPr>
              <a:t>)</a:t>
            </a:r>
          </a:p>
          <a:p>
            <a:pPr marL="0" indent="0">
              <a:buNone/>
            </a:pPr>
            <a:r>
              <a:rPr lang="de-DE" sz="2400" dirty="0">
                <a:sym typeface="Wingdings" panose="05000000000000000000" pitchFamily="2" charset="2"/>
              </a:rPr>
              <a:t>Dann </a:t>
            </a:r>
            <a:r>
              <a:rPr lang="de-DE" sz="2400" dirty="0" smtClean="0">
                <a:sym typeface="Wingdings" panose="05000000000000000000" pitchFamily="2" charset="2"/>
              </a:rPr>
              <a:t>erzeugt man mit dieser Tabelle </a:t>
            </a:r>
            <a:r>
              <a:rPr lang="de-DE" sz="2400" smtClean="0">
                <a:sym typeface="Wingdings" panose="05000000000000000000" pitchFamily="2" charset="2"/>
              </a:rPr>
              <a:t>ein Balkendiagramm.</a:t>
            </a:r>
            <a:endParaRPr lang="de-DE" sz="2400" dirty="0">
              <a:sym typeface="Wingdings" panose="05000000000000000000" pitchFamily="2" charset="2"/>
            </a:endParaRPr>
          </a:p>
          <a:p>
            <a:pPr marL="0" indent="0">
              <a:buNone/>
            </a:pPr>
            <a:r>
              <a:rPr lang="de-DE" sz="2200" dirty="0" err="1">
                <a:latin typeface="Courier New" panose="02070309020205020404" pitchFamily="49" charset="0"/>
                <a:cs typeface="Courier New" panose="02070309020205020404" pitchFamily="49" charset="0"/>
                <a:sym typeface="Wingdings" panose="05000000000000000000" pitchFamily="2" charset="2"/>
              </a:rPr>
              <a:t>barplot</a:t>
            </a:r>
            <a:r>
              <a:rPr lang="de-DE" sz="2200" dirty="0">
                <a:latin typeface="Courier New" panose="02070309020205020404" pitchFamily="49" charset="0"/>
                <a:cs typeface="Courier New" panose="02070309020205020404" pitchFamily="49" charset="0"/>
                <a:sym typeface="Wingdings" panose="05000000000000000000" pitchFamily="2" charset="2"/>
              </a:rPr>
              <a:t>(</a:t>
            </a:r>
            <a:r>
              <a:rPr lang="de-DE" sz="2200" dirty="0" err="1">
                <a:latin typeface="Courier New" panose="02070309020205020404" pitchFamily="49" charset="0"/>
                <a:cs typeface="Courier New" panose="02070309020205020404" pitchFamily="49" charset="0"/>
                <a:sym typeface="Wingdings" panose="05000000000000000000" pitchFamily="2" charset="2"/>
              </a:rPr>
              <a:t>bund.plot</a:t>
            </a:r>
            <a:r>
              <a:rPr lang="de-DE" sz="2200" dirty="0">
                <a:latin typeface="Courier New" panose="02070309020205020404" pitchFamily="49" charset="0"/>
                <a:cs typeface="Courier New" panose="02070309020205020404" pitchFamily="49" charset="0"/>
                <a:sym typeface="Wingdings" panose="05000000000000000000" pitchFamily="2" charset="2"/>
              </a:rPr>
              <a:t>, </a:t>
            </a:r>
            <a:r>
              <a:rPr lang="de-DE" sz="2200" dirty="0" err="1">
                <a:latin typeface="Courier New" panose="02070309020205020404" pitchFamily="49" charset="0"/>
                <a:cs typeface="Courier New" panose="02070309020205020404" pitchFamily="49" charset="0"/>
                <a:sym typeface="Wingdings" panose="05000000000000000000" pitchFamily="2" charset="2"/>
              </a:rPr>
              <a:t>beside</a:t>
            </a:r>
            <a:r>
              <a:rPr lang="de-DE" sz="2200" dirty="0">
                <a:latin typeface="Courier New" panose="02070309020205020404" pitchFamily="49" charset="0"/>
                <a:cs typeface="Courier New" panose="02070309020205020404" pitchFamily="49" charset="0"/>
                <a:sym typeface="Wingdings" panose="05000000000000000000" pitchFamily="2" charset="2"/>
              </a:rPr>
              <a:t>=T)</a:t>
            </a:r>
          </a:p>
        </p:txBody>
      </p:sp>
    </p:spTree>
    <p:extLst>
      <p:ext uri="{BB962C8B-B14F-4D97-AF65-F5344CB8AC3E}">
        <p14:creationId xmlns:p14="http://schemas.microsoft.com/office/powerpoint/2010/main" val="756449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sz="4000" dirty="0" smtClean="0"/>
              <a:t>Lösung 2.2</a:t>
            </a:r>
            <a:endParaRPr lang="de-DE" sz="4000" dirty="0"/>
          </a:p>
        </p:txBody>
      </p:sp>
      <p:sp>
        <p:nvSpPr>
          <p:cNvPr id="3" name="Inhaltsplatzhalter 2"/>
          <p:cNvSpPr>
            <a:spLocks noGrp="1"/>
          </p:cNvSpPr>
          <p:nvPr>
            <p:ph idx="1"/>
          </p:nvPr>
        </p:nvSpPr>
        <p:spPr>
          <a:xfrm>
            <a:off x="457200" y="1196752"/>
            <a:ext cx="8229600" cy="4929411"/>
          </a:xfrm>
        </p:spPr>
        <p:txBody>
          <a:bodyPr/>
          <a:lstStyle/>
          <a:p>
            <a:pPr marL="0" indent="0">
              <a:buNone/>
            </a:pPr>
            <a:r>
              <a:rPr lang="de-DE" sz="2600" i="1" dirty="0">
                <a:sym typeface="Wingdings" panose="05000000000000000000" pitchFamily="2" charset="2"/>
              </a:rPr>
              <a:t>Beweisen, dass zuhause </a:t>
            </a:r>
            <a:r>
              <a:rPr lang="de-DE" sz="2600" i="1" dirty="0" smtClean="0">
                <a:sym typeface="Wingdings" panose="05000000000000000000" pitchFamily="2" charset="2"/>
              </a:rPr>
              <a:t>besser gespielt wurde </a:t>
            </a:r>
            <a:r>
              <a:rPr lang="de-DE" sz="2600" i="1" dirty="0">
                <a:sym typeface="Wingdings" panose="05000000000000000000" pitchFamily="2" charset="2"/>
              </a:rPr>
              <a:t>als auswärts</a:t>
            </a:r>
          </a:p>
          <a:p>
            <a:pPr marL="0" indent="0">
              <a:buNone/>
            </a:pPr>
            <a:r>
              <a:rPr lang="de-DE" sz="2400" dirty="0"/>
              <a:t>Um einen statistischen Test anwenden zu können, brauchen wir natürlich eine numerische Variable. Also müssen wir unsere Ausprägungen „Niederlage“, „unentschieden“ und „Sieg“ in eine logische Nummerierung umwandeln, z.B. -1 , 0 und 1. </a:t>
            </a:r>
            <a:br>
              <a:rPr lang="de-DE" sz="2400" dirty="0"/>
            </a:br>
            <a:r>
              <a:rPr lang="de-DE" sz="2400" dirty="0"/>
              <a:t>Man kann dies über die </a:t>
            </a:r>
            <a:r>
              <a:rPr lang="de-DE" sz="2400" dirty="0" err="1"/>
              <a:t>Rekodierung</a:t>
            </a:r>
            <a:r>
              <a:rPr lang="de-DE" sz="2400" dirty="0"/>
              <a:t> machen (</a:t>
            </a:r>
            <a:r>
              <a:rPr lang="de-DE" sz="2000" b="1" dirty="0">
                <a:latin typeface="Arial" panose="020B0604020202020204" pitchFamily="34" charset="0"/>
                <a:cs typeface="Arial" panose="020B0604020202020204" pitchFamily="34" charset="0"/>
              </a:rPr>
              <a:t>Datenmanagement </a:t>
            </a:r>
            <a:r>
              <a:rPr lang="de-DE" sz="2000" b="1" dirty="0">
                <a:latin typeface="Arial" panose="020B0604020202020204" pitchFamily="34" charset="0"/>
                <a:cs typeface="Arial" panose="020B0604020202020204" pitchFamily="34" charset="0"/>
                <a:sym typeface="Wingdings" panose="05000000000000000000" pitchFamily="2" charset="2"/>
              </a:rPr>
              <a:t> Variablen bearbeiten  </a:t>
            </a:r>
            <a:r>
              <a:rPr lang="de-DE" sz="2000" b="1" dirty="0" err="1">
                <a:latin typeface="Arial" panose="020B0604020202020204" pitchFamily="34" charset="0"/>
                <a:cs typeface="Arial" panose="020B0604020202020204" pitchFamily="34" charset="0"/>
                <a:sym typeface="Wingdings" panose="05000000000000000000" pitchFamily="2" charset="2"/>
              </a:rPr>
              <a:t>Rekodiere</a:t>
            </a:r>
            <a:r>
              <a:rPr lang="de-DE" sz="2000" b="1" dirty="0">
                <a:latin typeface="Arial" panose="020B0604020202020204" pitchFamily="34" charset="0"/>
                <a:cs typeface="Arial" panose="020B0604020202020204" pitchFamily="34" charset="0"/>
                <a:sym typeface="Wingdings" panose="05000000000000000000" pitchFamily="2" charset="2"/>
              </a:rPr>
              <a:t> Variablen</a:t>
            </a:r>
            <a:r>
              <a:rPr lang="de-DE" sz="2400" dirty="0">
                <a:sym typeface="Wingdings" panose="05000000000000000000" pitchFamily="2" charset="2"/>
              </a:rPr>
              <a:t>), dann haben wir allerdings  das Problem, dass die Werte systemintern als Faktor klassifiziert werden und für eine statistische Analyse nicht verwendet werden können, da Sie nicht in der Auswahl erscheinen. Man überprüft dies über </a:t>
            </a:r>
            <a:r>
              <a:rPr lang="de-DE" sz="2200" dirty="0" err="1">
                <a:latin typeface="Courier New" panose="02070309020205020404" pitchFamily="49" charset="0"/>
                <a:cs typeface="Courier New" panose="02070309020205020404" pitchFamily="49" charset="0"/>
                <a:sym typeface="Wingdings" panose="05000000000000000000" pitchFamily="2" charset="2"/>
              </a:rPr>
              <a:t>class</a:t>
            </a:r>
            <a:r>
              <a:rPr lang="de-DE" sz="2200" dirty="0">
                <a:latin typeface="Courier New" panose="02070309020205020404" pitchFamily="49" charset="0"/>
                <a:cs typeface="Courier New" panose="02070309020205020404" pitchFamily="49" charset="0"/>
                <a:sym typeface="Wingdings" panose="05000000000000000000" pitchFamily="2" charset="2"/>
              </a:rPr>
              <a:t>(bundesliga_Hamb$ergebnis1)</a:t>
            </a:r>
            <a:endParaRPr lang="de-DE" sz="2200" dirty="0">
              <a:latin typeface="Courier New" panose="02070309020205020404" pitchFamily="49" charset="0"/>
              <a:cs typeface="Courier New" panose="02070309020205020404" pitchFamily="49" charset="0"/>
            </a:endParaRPr>
          </a:p>
          <a:p>
            <a:endParaRPr lang="de-DE" sz="2400" dirty="0"/>
          </a:p>
        </p:txBody>
      </p:sp>
    </p:spTree>
    <p:extLst>
      <p:ext uri="{BB962C8B-B14F-4D97-AF65-F5344CB8AC3E}">
        <p14:creationId xmlns:p14="http://schemas.microsoft.com/office/powerpoint/2010/main" val="4118632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sz="4000" dirty="0" smtClean="0"/>
              <a:t>Lösung 2.3.</a:t>
            </a:r>
            <a:endParaRPr lang="de-DE" sz="4000" dirty="0"/>
          </a:p>
        </p:txBody>
      </p:sp>
      <p:sp>
        <p:nvSpPr>
          <p:cNvPr id="3" name="Inhaltsplatzhalter 2"/>
          <p:cNvSpPr>
            <a:spLocks noGrp="1"/>
          </p:cNvSpPr>
          <p:nvPr>
            <p:ph idx="1"/>
          </p:nvPr>
        </p:nvSpPr>
        <p:spPr>
          <a:xfrm>
            <a:off x="457200" y="1052736"/>
            <a:ext cx="8229600" cy="5073427"/>
          </a:xfrm>
        </p:spPr>
        <p:txBody>
          <a:bodyPr/>
          <a:lstStyle/>
          <a:p>
            <a:pPr marL="0" indent="0">
              <a:spcBef>
                <a:spcPts val="0"/>
              </a:spcBef>
              <a:buNone/>
            </a:pPr>
            <a:r>
              <a:rPr lang="de-DE" sz="2400" dirty="0" smtClean="0"/>
              <a:t>Es gibt zwei Möglichkeiten dies zu umgehen:</a:t>
            </a:r>
            <a:br>
              <a:rPr lang="de-DE" sz="2400" dirty="0" smtClean="0"/>
            </a:br>
            <a:r>
              <a:rPr lang="de-DE" sz="2400" dirty="0" smtClean="0">
                <a:cs typeface="Courier New" panose="02070309020205020404" pitchFamily="49" charset="0"/>
              </a:rPr>
              <a:t>wir verändern die </a:t>
            </a:r>
            <a:r>
              <a:rPr lang="de-DE" sz="2400" dirty="0" err="1" smtClean="0">
                <a:cs typeface="Courier New" panose="02070309020205020404" pitchFamily="49" charset="0"/>
              </a:rPr>
              <a:t>Rekodierungsformel</a:t>
            </a:r>
            <a:r>
              <a:rPr lang="de-DE" sz="2400" dirty="0" smtClean="0">
                <a:cs typeface="Courier New" panose="02070309020205020404" pitchFamily="49" charset="0"/>
              </a:rPr>
              <a:t> </a:t>
            </a:r>
            <a:r>
              <a:rPr lang="de-DE" sz="2200" dirty="0" smtClean="0">
                <a:latin typeface="Courier New" panose="02070309020205020404" pitchFamily="49" charset="0"/>
                <a:cs typeface="Courier New" panose="02070309020205020404" pitchFamily="49" charset="0"/>
              </a:rPr>
              <a:t>bundesliga_Hamb$ergebnis1 </a:t>
            </a:r>
            <a:r>
              <a:rPr lang="de-DE" sz="2200" dirty="0">
                <a:latin typeface="Courier New" panose="02070309020205020404" pitchFamily="49" charset="0"/>
                <a:cs typeface="Courier New" panose="02070309020205020404" pitchFamily="49" charset="0"/>
              </a:rPr>
              <a:t>&lt;- </a:t>
            </a:r>
            <a:r>
              <a:rPr lang="de-DE" sz="2200" dirty="0" err="1">
                <a:latin typeface="Courier New" panose="02070309020205020404" pitchFamily="49" charset="0"/>
                <a:cs typeface="Courier New" panose="02070309020205020404" pitchFamily="49" charset="0"/>
              </a:rPr>
              <a:t>Recode</a:t>
            </a:r>
            <a:r>
              <a:rPr lang="de-DE" sz="2200" dirty="0">
                <a:latin typeface="Courier New" panose="02070309020205020404" pitchFamily="49" charset="0"/>
                <a:cs typeface="Courier New" panose="02070309020205020404" pitchFamily="49" charset="0"/>
              </a:rPr>
              <a:t>(</a:t>
            </a:r>
            <a:r>
              <a:rPr lang="de-DE" sz="2200" dirty="0" err="1">
                <a:latin typeface="Courier New" panose="02070309020205020404" pitchFamily="49" charset="0"/>
                <a:cs typeface="Courier New" panose="02070309020205020404" pitchFamily="49" charset="0"/>
              </a:rPr>
              <a:t>bundesliga_Hamb$ergebnis</a:t>
            </a:r>
            <a:r>
              <a:rPr lang="de-DE" sz="2200" dirty="0">
                <a:latin typeface="Courier New" panose="02070309020205020404" pitchFamily="49" charset="0"/>
                <a:cs typeface="Courier New" panose="02070309020205020404" pitchFamily="49" charset="0"/>
              </a:rPr>
              <a:t>, </a:t>
            </a:r>
          </a:p>
          <a:p>
            <a:pPr marL="0" indent="0">
              <a:spcBef>
                <a:spcPts val="0"/>
              </a:spcBef>
              <a:buNone/>
            </a:pPr>
            <a:r>
              <a:rPr lang="de-DE" sz="2200" dirty="0">
                <a:latin typeface="Courier New" panose="02070309020205020404" pitchFamily="49" charset="0"/>
                <a:cs typeface="Courier New" panose="02070309020205020404" pitchFamily="49" charset="0"/>
              </a:rPr>
              <a:t>  '"Niederlage" = -1; "unentschieden" = 0; "Sieg" = 1', </a:t>
            </a:r>
            <a:r>
              <a:rPr lang="de-DE" sz="2200" dirty="0" err="1">
                <a:latin typeface="Courier New" panose="02070309020205020404" pitchFamily="49" charset="0"/>
                <a:cs typeface="Courier New" panose="02070309020205020404" pitchFamily="49" charset="0"/>
              </a:rPr>
              <a:t>as.factor.result</a:t>
            </a:r>
            <a:r>
              <a:rPr lang="de-DE" sz="2200" dirty="0">
                <a:latin typeface="Courier New" panose="02070309020205020404" pitchFamily="49" charset="0"/>
                <a:cs typeface="Courier New" panose="02070309020205020404" pitchFamily="49" charset="0"/>
              </a:rPr>
              <a:t>=</a:t>
            </a:r>
            <a:r>
              <a:rPr lang="de-DE" sz="2200" dirty="0">
                <a:solidFill>
                  <a:schemeClr val="tx2">
                    <a:lumMod val="60000"/>
                    <a:lumOff val="40000"/>
                  </a:schemeClr>
                </a:solidFill>
                <a:latin typeface="Courier New" panose="02070309020205020404" pitchFamily="49" charset="0"/>
                <a:cs typeface="Courier New" panose="02070309020205020404" pitchFamily="49" charset="0"/>
              </a:rPr>
              <a:t>FALSE</a:t>
            </a:r>
            <a:r>
              <a:rPr lang="de-DE" sz="2200" dirty="0" smtClean="0">
                <a:latin typeface="Courier New" panose="02070309020205020404" pitchFamily="49" charset="0"/>
                <a:cs typeface="Courier New" panose="02070309020205020404" pitchFamily="49" charset="0"/>
              </a:rPr>
              <a:t>)</a:t>
            </a:r>
            <a:br>
              <a:rPr lang="de-DE" sz="2200" dirty="0" smtClean="0">
                <a:latin typeface="Courier New" panose="02070309020205020404" pitchFamily="49" charset="0"/>
                <a:cs typeface="Courier New" panose="02070309020205020404" pitchFamily="49" charset="0"/>
              </a:rPr>
            </a:br>
            <a:r>
              <a:rPr lang="de-DE" sz="2400" dirty="0"/>
              <a:t>oder wir wandeln </a:t>
            </a:r>
            <a:r>
              <a:rPr lang="de-DE" sz="2400" dirty="0" smtClean="0"/>
              <a:t>das Ganze in </a:t>
            </a:r>
            <a:r>
              <a:rPr lang="de-DE" sz="2400" dirty="0"/>
              <a:t>eine numerische Variable um:</a:t>
            </a:r>
          </a:p>
          <a:p>
            <a:pPr marL="0" indent="0">
              <a:buNone/>
            </a:pPr>
            <a:r>
              <a:rPr lang="de-DE" sz="2200" dirty="0">
                <a:latin typeface="Courier New" panose="02070309020205020404" pitchFamily="49" charset="0"/>
                <a:cs typeface="Courier New" panose="02070309020205020404" pitchFamily="49" charset="0"/>
              </a:rPr>
              <a:t>bundesliga_Hamb$ergebnis1 &lt;- </a:t>
            </a:r>
            <a:r>
              <a:rPr lang="de-DE" sz="2200" dirty="0" err="1">
                <a:latin typeface="Courier New" panose="02070309020205020404" pitchFamily="49" charset="0"/>
                <a:cs typeface="Courier New" panose="02070309020205020404" pitchFamily="49" charset="0"/>
              </a:rPr>
              <a:t>as.numeric</a:t>
            </a:r>
            <a:r>
              <a:rPr lang="de-DE" sz="2200" dirty="0">
                <a:latin typeface="Courier New" panose="02070309020205020404" pitchFamily="49" charset="0"/>
                <a:cs typeface="Courier New" panose="02070309020205020404" pitchFamily="49" charset="0"/>
              </a:rPr>
              <a:t>(bundesliga_Hamb$ergebnis1)</a:t>
            </a:r>
            <a:br>
              <a:rPr lang="de-DE" sz="2200" dirty="0">
                <a:latin typeface="Courier New" panose="02070309020205020404" pitchFamily="49" charset="0"/>
                <a:cs typeface="Courier New" panose="02070309020205020404" pitchFamily="49" charset="0"/>
              </a:rPr>
            </a:br>
            <a:r>
              <a:rPr lang="de-DE" sz="2400" dirty="0" smtClean="0">
                <a:cs typeface="Courier New" panose="02070309020205020404" pitchFamily="49" charset="0"/>
              </a:rPr>
              <a:t>Hier passiert es allerdings, dass unsere -1, 0, 1 –Kodierung in eine 1,2,3 Zahlenfolge umgewandelt wird.</a:t>
            </a:r>
            <a:endParaRPr lang="de-DE" sz="2400" dirty="0">
              <a:cs typeface="Courier New" panose="02070309020205020404" pitchFamily="49" charset="0"/>
            </a:endParaRPr>
          </a:p>
          <a:p>
            <a:pPr marL="0" indent="0">
              <a:buNone/>
            </a:pPr>
            <a:endParaRPr lang="de-DE" sz="2400" dirty="0" smtClean="0">
              <a:cs typeface="Courier New" panose="02070309020205020404" pitchFamily="49" charset="0"/>
            </a:endParaRPr>
          </a:p>
          <a:p>
            <a:pPr marL="0" indent="0">
              <a:buNone/>
            </a:pPr>
            <a:endParaRPr lang="de-DE" sz="2400" dirty="0">
              <a:cs typeface="Courier New" panose="02070309020205020404" pitchFamily="49" charset="0"/>
            </a:endParaRPr>
          </a:p>
        </p:txBody>
      </p:sp>
    </p:spTree>
    <p:extLst>
      <p:ext uri="{BB962C8B-B14F-4D97-AF65-F5344CB8AC3E}">
        <p14:creationId xmlns:p14="http://schemas.microsoft.com/office/powerpoint/2010/main" val="246735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57200" y="274638"/>
            <a:ext cx="8229600" cy="922114"/>
          </a:xfrm>
        </p:spPr>
        <p:txBody>
          <a:bodyPr/>
          <a:lstStyle/>
          <a:p>
            <a:pPr eaLnBrk="1" hangingPunct="1"/>
            <a:r>
              <a:rPr lang="de-DE" sz="4000" dirty="0" smtClean="0"/>
              <a:t>Der R Commander</a:t>
            </a:r>
          </a:p>
        </p:txBody>
      </p:sp>
      <p:sp>
        <p:nvSpPr>
          <p:cNvPr id="4099" name="Inhaltsplatzhalter 2"/>
          <p:cNvSpPr>
            <a:spLocks noGrp="1"/>
          </p:cNvSpPr>
          <p:nvPr>
            <p:ph idx="1"/>
          </p:nvPr>
        </p:nvSpPr>
        <p:spPr>
          <a:xfrm>
            <a:off x="457200" y="1268760"/>
            <a:ext cx="8229600" cy="4857403"/>
          </a:xfrm>
        </p:spPr>
        <p:txBody>
          <a:bodyPr/>
          <a:lstStyle/>
          <a:p>
            <a:pPr eaLnBrk="1" hangingPunct="1"/>
            <a:r>
              <a:rPr lang="de-DE" sz="2600" dirty="0" smtClean="0"/>
              <a:t>Es ist immer ein Datensatz aktiv, der bearbeitet und angesehen werden kann. Zur Auswahl stehen alle sich im Workspace befindlichen Datensätze</a:t>
            </a:r>
          </a:p>
          <a:p>
            <a:pPr eaLnBrk="1" hangingPunct="1"/>
            <a:r>
              <a:rPr lang="de-DE" sz="2600" dirty="0" smtClean="0"/>
              <a:t>Die Kommandos werden über das Menü erzeugt und in das Skriptfenster geschrieben. Auch „eigene“ Kommandos können in das Skriptfenster geschrieben und durch STRG-R oder die Schaltfläche </a:t>
            </a:r>
            <a:r>
              <a:rPr lang="de-DE" sz="2600" dirty="0" smtClean="0">
                <a:effectLst>
                  <a:outerShdw blurRad="38100" dist="38100" dir="2700000" algn="tl">
                    <a:srgbClr val="000000">
                      <a:alpha val="43137"/>
                    </a:srgbClr>
                  </a:outerShdw>
                </a:effectLst>
              </a:rPr>
              <a:t>Befehl ausführen</a:t>
            </a:r>
            <a:r>
              <a:rPr lang="de-DE" sz="2600" dirty="0" smtClean="0"/>
              <a:t> ausgeführt werden. Die Ergebnisse erscheinen im Ausgabefenster.</a:t>
            </a:r>
          </a:p>
          <a:p>
            <a:pPr eaLnBrk="1" hangingPunct="1"/>
            <a:r>
              <a:rPr lang="de-DE" sz="2600" dirty="0" smtClean="0"/>
              <a:t>Im Fenster Meldungen erscheinen Fehlermeldungen oder Hinweise zu den Prozessen.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22114"/>
          </a:xfrm>
        </p:spPr>
        <p:txBody>
          <a:bodyPr/>
          <a:lstStyle/>
          <a:p>
            <a:r>
              <a:rPr lang="de-DE" sz="4000" dirty="0" smtClean="0"/>
              <a:t>Lösung 2.4</a:t>
            </a:r>
            <a:endParaRPr lang="de-DE" sz="4000" dirty="0"/>
          </a:p>
        </p:txBody>
      </p:sp>
      <p:sp>
        <p:nvSpPr>
          <p:cNvPr id="3" name="Inhaltsplatzhalter 2"/>
          <p:cNvSpPr>
            <a:spLocks noGrp="1"/>
          </p:cNvSpPr>
          <p:nvPr>
            <p:ph idx="1"/>
          </p:nvPr>
        </p:nvSpPr>
        <p:spPr>
          <a:xfrm>
            <a:off x="457200" y="1124744"/>
            <a:ext cx="8229600" cy="5001419"/>
          </a:xfrm>
        </p:spPr>
        <p:txBody>
          <a:bodyPr/>
          <a:lstStyle/>
          <a:p>
            <a:pPr marL="0" indent="0">
              <a:buNone/>
            </a:pPr>
            <a:r>
              <a:rPr lang="de-DE" sz="2400" dirty="0">
                <a:cs typeface="Courier New" panose="02070309020205020404" pitchFamily="49" charset="0"/>
              </a:rPr>
              <a:t>Oder man verwendet gleich von Beginn an die </a:t>
            </a:r>
            <a:r>
              <a:rPr lang="de-DE" sz="2400" dirty="0" err="1">
                <a:cs typeface="Courier New" panose="02070309020205020404" pitchFamily="49" charset="0"/>
              </a:rPr>
              <a:t>ifelse</a:t>
            </a:r>
            <a:r>
              <a:rPr lang="de-DE" sz="2400" dirty="0">
                <a:cs typeface="Courier New" panose="02070309020205020404" pitchFamily="49" charset="0"/>
              </a:rPr>
              <a:t> – Funktion (hier sogar verschachtelt):</a:t>
            </a:r>
          </a:p>
          <a:p>
            <a:pPr marL="0" indent="0">
              <a:spcBef>
                <a:spcPts val="0"/>
              </a:spcBef>
              <a:buNone/>
            </a:pPr>
            <a:r>
              <a:rPr lang="de-DE" sz="2400" dirty="0">
                <a:latin typeface="Courier New" panose="02070309020205020404" pitchFamily="49" charset="0"/>
                <a:cs typeface="Courier New" panose="02070309020205020404" pitchFamily="49" charset="0"/>
              </a:rPr>
              <a:t>bundesliga_Hamb$ergebnis1 &lt;- </a:t>
            </a:r>
            <a:r>
              <a:rPr lang="de-DE" sz="2400" dirty="0" err="1">
                <a:latin typeface="Courier New" panose="02070309020205020404" pitchFamily="49" charset="0"/>
                <a:cs typeface="Courier New" panose="02070309020205020404" pitchFamily="49" charset="0"/>
              </a:rPr>
              <a:t>ifelse</a:t>
            </a:r>
            <a:r>
              <a:rPr lang="de-DE" sz="2400" dirty="0">
                <a:latin typeface="Courier New" panose="02070309020205020404" pitchFamily="49" charset="0"/>
                <a:cs typeface="Courier New" panose="02070309020205020404" pitchFamily="49" charset="0"/>
              </a:rPr>
              <a:t>(</a:t>
            </a:r>
            <a:r>
              <a:rPr lang="de-DE" sz="2400" dirty="0" err="1">
                <a:latin typeface="Courier New" panose="02070309020205020404" pitchFamily="49" charset="0"/>
                <a:cs typeface="Courier New" panose="02070309020205020404" pitchFamily="49" charset="0"/>
              </a:rPr>
              <a:t>test</a:t>
            </a:r>
            <a:r>
              <a:rPr lang="de-DE" sz="2400" dirty="0">
                <a:latin typeface="Courier New" panose="02070309020205020404" pitchFamily="49" charset="0"/>
                <a:cs typeface="Courier New" panose="02070309020205020404" pitchFamily="49" charset="0"/>
              </a:rPr>
              <a:t> = </a:t>
            </a:r>
            <a:r>
              <a:rPr lang="de-DE" sz="2400" dirty="0" err="1">
                <a:latin typeface="Courier New" panose="02070309020205020404" pitchFamily="49" charset="0"/>
                <a:cs typeface="Courier New" panose="02070309020205020404" pitchFamily="49" charset="0"/>
              </a:rPr>
              <a:t>bundesliga_Hamb$ergebnis</a:t>
            </a:r>
            <a:r>
              <a:rPr lang="de-DE" sz="2400" dirty="0">
                <a:latin typeface="Courier New" panose="02070309020205020404" pitchFamily="49" charset="0"/>
                <a:cs typeface="Courier New" panose="02070309020205020404" pitchFamily="49" charset="0"/>
              </a:rPr>
              <a:t> == "Sieg",</a:t>
            </a:r>
          </a:p>
          <a:p>
            <a:pPr marL="0" indent="0">
              <a:spcBef>
                <a:spcPts val="0"/>
              </a:spcBef>
              <a:buNone/>
            </a:pPr>
            <a:r>
              <a:rPr lang="de-DE" sz="2400" dirty="0">
                <a:latin typeface="Courier New" panose="02070309020205020404" pitchFamily="49" charset="0"/>
                <a:cs typeface="Courier New" panose="02070309020205020404" pitchFamily="49" charset="0"/>
              </a:rPr>
              <a:t>	</a:t>
            </a:r>
            <a:r>
              <a:rPr lang="de-DE" sz="2400" dirty="0" err="1">
                <a:latin typeface="Courier New" panose="02070309020205020404" pitchFamily="49" charset="0"/>
                <a:cs typeface="Courier New" panose="02070309020205020404" pitchFamily="49" charset="0"/>
              </a:rPr>
              <a:t>yes</a:t>
            </a:r>
            <a:r>
              <a:rPr lang="de-DE" sz="2400" dirty="0">
                <a:latin typeface="Courier New" panose="02070309020205020404" pitchFamily="49" charset="0"/>
                <a:cs typeface="Courier New" panose="02070309020205020404" pitchFamily="49" charset="0"/>
              </a:rPr>
              <a:t>=1,</a:t>
            </a:r>
          </a:p>
          <a:p>
            <a:pPr marL="0" indent="0">
              <a:spcBef>
                <a:spcPts val="0"/>
              </a:spcBef>
              <a:buNone/>
            </a:pPr>
            <a:r>
              <a:rPr lang="de-DE" sz="2400" dirty="0">
                <a:latin typeface="Courier New" panose="02070309020205020404" pitchFamily="49" charset="0"/>
                <a:cs typeface="Courier New" panose="02070309020205020404" pitchFamily="49" charset="0"/>
              </a:rPr>
              <a:t>	</a:t>
            </a:r>
            <a:r>
              <a:rPr lang="de-DE" sz="2400" dirty="0" err="1">
                <a:latin typeface="Courier New" panose="02070309020205020404" pitchFamily="49" charset="0"/>
                <a:cs typeface="Courier New" panose="02070309020205020404" pitchFamily="49" charset="0"/>
              </a:rPr>
              <a:t>no</a:t>
            </a:r>
            <a:r>
              <a:rPr lang="de-DE" sz="2400" dirty="0">
                <a:latin typeface="Courier New" panose="02070309020205020404" pitchFamily="49" charset="0"/>
                <a:cs typeface="Courier New" panose="02070309020205020404" pitchFamily="49" charset="0"/>
              </a:rPr>
              <a:t>=</a:t>
            </a:r>
            <a:r>
              <a:rPr lang="de-DE" sz="2400" dirty="0" err="1">
                <a:latin typeface="Courier New" panose="02070309020205020404" pitchFamily="49" charset="0"/>
                <a:cs typeface="Courier New" panose="02070309020205020404" pitchFamily="49" charset="0"/>
              </a:rPr>
              <a:t>ifelse</a:t>
            </a:r>
            <a:r>
              <a:rPr lang="de-DE" sz="2400" dirty="0">
                <a:latin typeface="Courier New" panose="02070309020205020404" pitchFamily="49" charset="0"/>
                <a:cs typeface="Courier New" panose="02070309020205020404" pitchFamily="49" charset="0"/>
              </a:rPr>
              <a:t>(</a:t>
            </a:r>
            <a:r>
              <a:rPr lang="de-DE" sz="2400" dirty="0" err="1">
                <a:latin typeface="Courier New" panose="02070309020205020404" pitchFamily="49" charset="0"/>
                <a:cs typeface="Courier New" panose="02070309020205020404" pitchFamily="49" charset="0"/>
              </a:rPr>
              <a:t>test</a:t>
            </a:r>
            <a:r>
              <a:rPr lang="de-DE" sz="2400" dirty="0">
                <a:latin typeface="Courier New" panose="02070309020205020404" pitchFamily="49" charset="0"/>
                <a:cs typeface="Courier New" panose="02070309020205020404" pitchFamily="49" charset="0"/>
              </a:rPr>
              <a:t>=</a:t>
            </a:r>
            <a:r>
              <a:rPr lang="de-DE" sz="2400" dirty="0" err="1">
                <a:latin typeface="Courier New" panose="02070309020205020404" pitchFamily="49" charset="0"/>
                <a:cs typeface="Courier New" panose="02070309020205020404" pitchFamily="49" charset="0"/>
              </a:rPr>
              <a:t>bundesliga_Hamb$ergebnis</a:t>
            </a:r>
            <a:r>
              <a:rPr lang="de-DE" sz="2400" dirty="0" smtClean="0">
                <a:latin typeface="Courier New" panose="02070309020205020404" pitchFamily="49" charset="0"/>
                <a:cs typeface="Courier New" panose="02070309020205020404" pitchFamily="49" charset="0"/>
              </a:rPr>
              <a:t>==„unentschieden</a:t>
            </a:r>
            <a:r>
              <a:rPr lang="de-DE" sz="2400" dirty="0">
                <a:latin typeface="Courier New" panose="02070309020205020404" pitchFamily="49" charset="0"/>
                <a:cs typeface="Courier New" panose="02070309020205020404" pitchFamily="49" charset="0"/>
              </a:rPr>
              <a:t>",</a:t>
            </a:r>
          </a:p>
          <a:p>
            <a:pPr marL="0" indent="0">
              <a:spcBef>
                <a:spcPts val="0"/>
              </a:spcBef>
              <a:buNone/>
            </a:pPr>
            <a:r>
              <a:rPr lang="de-DE" sz="2400" dirty="0">
                <a:latin typeface="Courier New" panose="02070309020205020404" pitchFamily="49" charset="0"/>
                <a:cs typeface="Courier New" panose="02070309020205020404" pitchFamily="49" charset="0"/>
              </a:rPr>
              <a:t>		</a:t>
            </a:r>
            <a:r>
              <a:rPr lang="de-DE" sz="2400" dirty="0" err="1">
                <a:latin typeface="Courier New" panose="02070309020205020404" pitchFamily="49" charset="0"/>
                <a:cs typeface="Courier New" panose="02070309020205020404" pitchFamily="49" charset="0"/>
              </a:rPr>
              <a:t>yes</a:t>
            </a:r>
            <a:r>
              <a:rPr lang="de-DE" sz="2400" dirty="0">
                <a:latin typeface="Courier New" panose="02070309020205020404" pitchFamily="49" charset="0"/>
                <a:cs typeface="Courier New" panose="02070309020205020404" pitchFamily="49" charset="0"/>
              </a:rPr>
              <a:t>=0,</a:t>
            </a:r>
          </a:p>
          <a:p>
            <a:pPr marL="0" indent="0">
              <a:spcBef>
                <a:spcPts val="0"/>
              </a:spcBef>
              <a:buNone/>
            </a:pPr>
            <a:r>
              <a:rPr lang="de-DE" sz="2400" dirty="0">
                <a:latin typeface="Courier New" panose="02070309020205020404" pitchFamily="49" charset="0"/>
                <a:cs typeface="Courier New" panose="02070309020205020404" pitchFamily="49" charset="0"/>
              </a:rPr>
              <a:t>		</a:t>
            </a:r>
            <a:r>
              <a:rPr lang="de-DE" sz="2400" dirty="0" err="1">
                <a:latin typeface="Courier New" panose="02070309020205020404" pitchFamily="49" charset="0"/>
                <a:cs typeface="Courier New" panose="02070309020205020404" pitchFamily="49" charset="0"/>
              </a:rPr>
              <a:t>no</a:t>
            </a:r>
            <a:r>
              <a:rPr lang="de-DE" sz="2400" dirty="0">
                <a:latin typeface="Courier New" panose="02070309020205020404" pitchFamily="49" charset="0"/>
                <a:cs typeface="Courier New" panose="02070309020205020404" pitchFamily="49" charset="0"/>
              </a:rPr>
              <a:t>=-1)</a:t>
            </a:r>
          </a:p>
          <a:p>
            <a:pPr marL="0" indent="0">
              <a:buNone/>
            </a:pPr>
            <a:r>
              <a:rPr lang="de-DE" sz="2400" dirty="0" smtClean="0"/>
              <a:t>Dann kann man die Daten bei statistischen Tests verwenden. Da es sich um </a:t>
            </a:r>
            <a:r>
              <a:rPr lang="de-DE" sz="2400" dirty="0" err="1" smtClean="0"/>
              <a:t>ordinale</a:t>
            </a:r>
            <a:r>
              <a:rPr lang="de-DE" sz="2400" dirty="0" smtClean="0"/>
              <a:t> Daten handelt, wird die Entscheidung auf einen Nicht-parametrischen Test fallen, z.B. den </a:t>
            </a:r>
            <a:r>
              <a:rPr lang="de-DE" sz="2400" dirty="0" err="1" smtClean="0"/>
              <a:t>Wilcoxon</a:t>
            </a:r>
            <a:r>
              <a:rPr lang="de-DE" sz="2400" dirty="0" smtClean="0"/>
              <a:t>-Rangsummen-Test (</a:t>
            </a:r>
            <a:r>
              <a:rPr lang="de-DE" sz="2400" dirty="0" err="1" smtClean="0"/>
              <a:t>Wilcoxon</a:t>
            </a:r>
            <a:r>
              <a:rPr lang="de-DE" sz="2400" dirty="0" smtClean="0"/>
              <a:t>-Test für unabhängige Stichproben)</a:t>
            </a:r>
            <a:endParaRPr lang="de-DE" sz="2400" dirty="0"/>
          </a:p>
        </p:txBody>
      </p:sp>
    </p:spTree>
    <p:extLst>
      <p:ext uri="{BB962C8B-B14F-4D97-AF65-F5344CB8AC3E}">
        <p14:creationId xmlns:p14="http://schemas.microsoft.com/office/powerpoint/2010/main" val="2803646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lstStyle/>
          <a:p>
            <a:r>
              <a:rPr lang="de-DE" sz="4000" dirty="0" smtClean="0"/>
              <a:t>Lösung 2.5</a:t>
            </a:r>
            <a:endParaRPr lang="de-DE" sz="4000" dirty="0"/>
          </a:p>
        </p:txBody>
      </p:sp>
      <p:sp>
        <p:nvSpPr>
          <p:cNvPr id="3" name="Inhaltsplatzhalter 2"/>
          <p:cNvSpPr>
            <a:spLocks noGrp="1"/>
          </p:cNvSpPr>
          <p:nvPr>
            <p:ph idx="1"/>
          </p:nvPr>
        </p:nvSpPr>
        <p:spPr>
          <a:xfrm>
            <a:off x="457200" y="1124744"/>
            <a:ext cx="8229600" cy="5001419"/>
          </a:xfrm>
        </p:spPr>
        <p:txBody>
          <a:bodyPr/>
          <a:lstStyle/>
          <a:p>
            <a:pPr marL="0" indent="0">
              <a:buNone/>
            </a:pPr>
            <a:r>
              <a:rPr lang="de-DE" sz="2400" dirty="0" smtClean="0"/>
              <a:t>Da die Aufgabenstellung eine einseitige Fragestellung ist (daheim häufiger gewonnen als auswärts; zweiseitig hieße das: bestehen Unterschiede in den Ergebnissen hinsichtlich des Spielortes), muss man dies noch unter Optionen markieren (Differenz&gt;0). Das Ergebnis ist dann p= 0.01869, d.h. p&lt;0.05, also kann man mit 5%iger Irrtumswahrscheinlichkeit sagen, dass in dieser Saison Hamburg zuhause signifikant bessere Spielergebnisse erzielt hat als auswärts.</a:t>
            </a:r>
            <a:endParaRPr lang="de-DE" sz="2400" dirty="0"/>
          </a:p>
        </p:txBody>
      </p:sp>
    </p:spTree>
    <p:extLst>
      <p:ext uri="{BB962C8B-B14F-4D97-AF65-F5344CB8AC3E}">
        <p14:creationId xmlns:p14="http://schemas.microsoft.com/office/powerpoint/2010/main" val="1110028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a:xfrm>
            <a:off x="457200" y="274638"/>
            <a:ext cx="8229600" cy="850106"/>
          </a:xfrm>
        </p:spPr>
        <p:txBody>
          <a:bodyPr/>
          <a:lstStyle/>
          <a:p>
            <a:pPr eaLnBrk="1" hangingPunct="1"/>
            <a:r>
              <a:rPr lang="de-DE" sz="4000" dirty="0" smtClean="0"/>
              <a:t>Der R Commander</a:t>
            </a:r>
          </a:p>
        </p:txBody>
      </p:sp>
      <p:sp>
        <p:nvSpPr>
          <p:cNvPr id="5123" name="Inhaltsplatzhalter 2"/>
          <p:cNvSpPr>
            <a:spLocks noGrp="1"/>
          </p:cNvSpPr>
          <p:nvPr>
            <p:ph idx="1"/>
          </p:nvPr>
        </p:nvSpPr>
        <p:spPr/>
        <p:txBody>
          <a:bodyPr/>
          <a:lstStyle/>
          <a:p>
            <a:pPr eaLnBrk="1" hangingPunct="1"/>
            <a:r>
              <a:rPr lang="de-DE" dirty="0" smtClean="0"/>
              <a:t>Weitere Literatur: </a:t>
            </a:r>
            <a:br>
              <a:rPr lang="de-DE" dirty="0" smtClean="0"/>
            </a:br>
            <a:r>
              <a:rPr lang="de-DE" dirty="0" smtClean="0"/>
              <a:t>	</a:t>
            </a:r>
            <a:r>
              <a:rPr lang="de-DE" sz="2800" dirty="0" smtClean="0"/>
              <a:t>John Fox: The R Commander: A Basic-	</a:t>
            </a:r>
            <a:r>
              <a:rPr lang="de-DE" sz="2800" dirty="0" err="1" smtClean="0"/>
              <a:t>Statistics</a:t>
            </a:r>
            <a:r>
              <a:rPr lang="de-DE" sz="2800" dirty="0" smtClean="0"/>
              <a:t> 	</a:t>
            </a:r>
            <a:r>
              <a:rPr lang="de-DE" sz="2800" dirty="0" err="1" smtClean="0"/>
              <a:t>Graphical</a:t>
            </a:r>
            <a:r>
              <a:rPr lang="de-DE" sz="2800" dirty="0" smtClean="0"/>
              <a:t> User Interface </a:t>
            </a:r>
            <a:r>
              <a:rPr lang="de-DE" sz="2800" dirty="0" err="1" smtClean="0"/>
              <a:t>to</a:t>
            </a:r>
            <a:r>
              <a:rPr lang="de-DE" sz="2800" dirty="0" smtClean="0"/>
              <a:t> R. Journal </a:t>
            </a:r>
            <a:r>
              <a:rPr lang="de-DE" sz="2800" dirty="0" err="1" smtClean="0"/>
              <a:t>of</a:t>
            </a:r>
            <a:r>
              <a:rPr lang="de-DE" sz="2800" dirty="0" smtClean="0"/>
              <a:t> 	Statistical Software, Sept. 2005, Vol. 14, Iss. 9</a:t>
            </a:r>
            <a:br>
              <a:rPr lang="de-DE" sz="2800" dirty="0" smtClean="0"/>
            </a:br>
            <a:r>
              <a:rPr lang="de-DE" sz="2800" dirty="0" smtClean="0"/>
              <a:t>	</a:t>
            </a:r>
            <a:br>
              <a:rPr lang="de-DE" sz="2800" dirty="0" smtClean="0"/>
            </a:br>
            <a:r>
              <a:rPr lang="de-DE" sz="2800" dirty="0" smtClean="0"/>
              <a:t>	Natasha A. </a:t>
            </a:r>
            <a:r>
              <a:rPr lang="de-DE" sz="2800" dirty="0" err="1" smtClean="0"/>
              <a:t>Karp</a:t>
            </a:r>
            <a:r>
              <a:rPr lang="de-DE" sz="2800" dirty="0" smtClean="0"/>
              <a:t>: R </a:t>
            </a:r>
            <a:r>
              <a:rPr lang="de-DE" sz="2800" dirty="0" err="1" smtClean="0"/>
              <a:t>commander</a:t>
            </a:r>
            <a:r>
              <a:rPr lang="de-DE" sz="2800" dirty="0" smtClean="0"/>
              <a:t> an </a:t>
            </a:r>
            <a:r>
              <a:rPr lang="de-DE" sz="2800" dirty="0" err="1" smtClean="0"/>
              <a:t>introduction</a:t>
            </a:r>
            <a:r>
              <a:rPr lang="de-DE" sz="2800" dirty="0" smtClean="0"/>
              <a:t>, </a:t>
            </a:r>
            <a:r>
              <a:rPr lang="de-DE" sz="2000" dirty="0" smtClean="0"/>
              <a:t>	</a:t>
            </a:r>
            <a:r>
              <a:rPr lang="de-DE" sz="2000" dirty="0" smtClean="0">
                <a:hlinkClick r:id="rId2"/>
              </a:rPr>
              <a:t>http://cran.r-project.org/doc/contrib/Karp-Rcommander-intro.pdf</a:t>
            </a:r>
            <a:endParaRPr lang="de-DE" sz="2000" dirty="0" smtClean="0"/>
          </a:p>
          <a:p>
            <a:pPr eaLnBrk="1" hangingPunct="1"/>
            <a:endParaRPr lang="de-DE" sz="2000" dirty="0" smtClean="0"/>
          </a:p>
          <a:p>
            <a:pPr eaLnBrk="1" hangingPunct="1"/>
            <a:endParaRPr lang="de-DE"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57200" y="274638"/>
            <a:ext cx="8229600" cy="922114"/>
          </a:xfrm>
        </p:spPr>
        <p:txBody>
          <a:bodyPr/>
          <a:lstStyle/>
          <a:p>
            <a:pPr eaLnBrk="1" hangingPunct="1"/>
            <a:r>
              <a:rPr lang="de-DE" sz="4000" dirty="0" smtClean="0"/>
              <a:t>Datenmanagement</a:t>
            </a:r>
          </a:p>
        </p:txBody>
      </p:sp>
      <p:sp>
        <p:nvSpPr>
          <p:cNvPr id="6147" name="Inhaltsplatzhalter 2"/>
          <p:cNvSpPr>
            <a:spLocks noGrp="1"/>
          </p:cNvSpPr>
          <p:nvPr>
            <p:ph idx="1"/>
          </p:nvPr>
        </p:nvSpPr>
        <p:spPr>
          <a:xfrm>
            <a:off x="395536" y="1196752"/>
            <a:ext cx="8568952" cy="4929411"/>
          </a:xfrm>
        </p:spPr>
        <p:txBody>
          <a:bodyPr/>
          <a:lstStyle/>
          <a:p>
            <a:pPr marL="0" indent="0" eaLnBrk="1" hangingPunct="1">
              <a:buNone/>
              <a:defRPr/>
            </a:pPr>
            <a:r>
              <a:rPr lang="de-DE" sz="2600" dirty="0" smtClean="0"/>
              <a:t>Wählen Sie als aktive Datenmatrix den Datensatz ‚</a:t>
            </a:r>
            <a:r>
              <a:rPr lang="de-DE" sz="2600" dirty="0" err="1" smtClean="0"/>
              <a:t>bundesliga</a:t>
            </a:r>
            <a:r>
              <a:rPr lang="de-DE" sz="2600" dirty="0" smtClean="0"/>
              <a:t>‘ aus.</a:t>
            </a:r>
            <a:r>
              <a:rPr lang="de-DE" sz="2200" dirty="0" smtClean="0"/>
              <a:t/>
            </a:r>
            <a:br>
              <a:rPr lang="de-DE" sz="2200" dirty="0" smtClean="0"/>
            </a:br>
            <a:r>
              <a:rPr lang="de-DE" sz="2600" dirty="0" smtClean="0"/>
              <a:t>Menüpunkt </a:t>
            </a:r>
            <a:r>
              <a:rPr lang="de-DE" sz="2200" b="1" dirty="0" smtClean="0">
                <a:latin typeface="Arial" pitchFamily="34" charset="0"/>
                <a:cs typeface="Arial" pitchFamily="34" charset="0"/>
              </a:rPr>
              <a:t>Datenmanagement</a:t>
            </a:r>
            <a:r>
              <a:rPr lang="de-DE" sz="2600" dirty="0" smtClean="0"/>
              <a:t>: </a:t>
            </a:r>
            <a:br>
              <a:rPr lang="de-DE" sz="2600" dirty="0" smtClean="0"/>
            </a:br>
            <a:r>
              <a:rPr lang="de-DE" sz="2200" b="1" dirty="0" smtClean="0">
                <a:latin typeface="Arial" pitchFamily="34" charset="0"/>
                <a:cs typeface="Arial" pitchFamily="34" charset="0"/>
                <a:sym typeface="Wingdings" pitchFamily="2" charset="2"/>
              </a:rPr>
              <a:t> Neue </a:t>
            </a:r>
            <a:r>
              <a:rPr lang="de-DE" sz="2200" b="1" dirty="0">
                <a:latin typeface="Arial" pitchFamily="34" charset="0"/>
                <a:cs typeface="Arial" pitchFamily="34" charset="0"/>
                <a:sym typeface="Wingdings" pitchFamily="2" charset="2"/>
              </a:rPr>
              <a:t>Datenmatrix </a:t>
            </a:r>
            <a:r>
              <a:rPr lang="de-DE" sz="2200" dirty="0" smtClean="0">
                <a:sym typeface="Wingdings" pitchFamily="2" charset="2"/>
              </a:rPr>
              <a:t>öffnet den Editor zur händischen Anlegung eines neuen Datensatzes</a:t>
            </a:r>
            <a:r>
              <a:rPr lang="de-DE" sz="2200" dirty="0" smtClean="0"/>
              <a:t/>
            </a:r>
            <a:br>
              <a:rPr lang="de-DE" sz="2200" dirty="0" smtClean="0"/>
            </a:br>
            <a:r>
              <a:rPr lang="de-DE" sz="2200" b="1" dirty="0" smtClean="0">
                <a:latin typeface="Arial" pitchFamily="34" charset="0"/>
                <a:cs typeface="Arial" pitchFamily="34" charset="0"/>
                <a:sym typeface="Wingdings" pitchFamily="2" charset="2"/>
              </a:rPr>
              <a:t> Lade </a:t>
            </a:r>
            <a:r>
              <a:rPr lang="de-DE" sz="2200" b="1" dirty="0">
                <a:latin typeface="Arial" pitchFamily="34" charset="0"/>
                <a:cs typeface="Arial" pitchFamily="34" charset="0"/>
                <a:sym typeface="Wingdings" pitchFamily="2" charset="2"/>
              </a:rPr>
              <a:t>Datendatei </a:t>
            </a:r>
            <a:r>
              <a:rPr lang="de-DE" sz="2600" dirty="0" smtClean="0">
                <a:sym typeface="Wingdings" pitchFamily="2" charset="2"/>
              </a:rPr>
              <a:t> </a:t>
            </a:r>
            <a:r>
              <a:rPr lang="de-DE" sz="2200" dirty="0" smtClean="0">
                <a:sym typeface="Wingdings" pitchFamily="2" charset="2"/>
              </a:rPr>
              <a:t>Fenster zum Öffnen von .</a:t>
            </a:r>
            <a:r>
              <a:rPr lang="de-DE" sz="2200" dirty="0" err="1" smtClean="0">
                <a:sym typeface="Wingdings" pitchFamily="2" charset="2"/>
              </a:rPr>
              <a:t>RData</a:t>
            </a:r>
            <a:r>
              <a:rPr lang="de-DE" sz="2200" dirty="0" smtClean="0">
                <a:sym typeface="Wingdings" pitchFamily="2" charset="2"/>
              </a:rPr>
              <a:t> Dateien</a:t>
            </a:r>
            <a:r>
              <a:rPr lang="de-DE" sz="2600" dirty="0" smtClean="0">
                <a:sym typeface="Wingdings" pitchFamily="2" charset="2"/>
              </a:rPr>
              <a:t/>
            </a:r>
            <a:br>
              <a:rPr lang="de-DE" sz="2600" dirty="0" smtClean="0">
                <a:sym typeface="Wingdings" pitchFamily="2" charset="2"/>
              </a:rPr>
            </a:br>
            <a:r>
              <a:rPr lang="de-DE" sz="2200" b="1" dirty="0">
                <a:latin typeface="Arial" pitchFamily="34" charset="0"/>
                <a:cs typeface="Arial" pitchFamily="34" charset="0"/>
                <a:sym typeface="Wingdings" pitchFamily="2" charset="2"/>
              </a:rPr>
              <a:t> </a:t>
            </a:r>
            <a:r>
              <a:rPr lang="de-DE" sz="2200" b="1" dirty="0" smtClean="0">
                <a:latin typeface="Arial" pitchFamily="34" charset="0"/>
                <a:cs typeface="Arial" pitchFamily="34" charset="0"/>
                <a:sym typeface="Wingdings" pitchFamily="2" charset="2"/>
              </a:rPr>
              <a:t>Datenmatrizen zusammenfügen </a:t>
            </a:r>
            <a:r>
              <a:rPr lang="de-DE" sz="2200" dirty="0" smtClean="0">
                <a:sym typeface="Wingdings" pitchFamily="2" charset="2"/>
              </a:rPr>
              <a:t>Datensätze </a:t>
            </a:r>
            <a:r>
              <a:rPr lang="de-DE" sz="2200" dirty="0" smtClean="0">
                <a:sym typeface="Wingdings" pitchFamily="2" charset="2"/>
              </a:rPr>
              <a:t>können kombiniert werden</a:t>
            </a:r>
            <a:r>
              <a:rPr lang="de-DE" sz="2600" dirty="0" smtClean="0"/>
              <a:t/>
            </a:r>
            <a:br>
              <a:rPr lang="de-DE" sz="2600" dirty="0" smtClean="0"/>
            </a:br>
            <a:r>
              <a:rPr lang="de-DE" sz="2200" b="1" dirty="0">
                <a:latin typeface="Arial" pitchFamily="34" charset="0"/>
                <a:cs typeface="Arial" pitchFamily="34" charset="0"/>
                <a:sym typeface="Wingdings" pitchFamily="2" charset="2"/>
              </a:rPr>
              <a:t> Importiere Daten </a:t>
            </a:r>
            <a:r>
              <a:rPr lang="de-DE" sz="2200" dirty="0" smtClean="0">
                <a:sym typeface="Wingdings" pitchFamily="2" charset="2"/>
              </a:rPr>
              <a:t>Einlesen anderer Datenformate</a:t>
            </a:r>
            <a:r>
              <a:rPr lang="de-DE" sz="2600" dirty="0" smtClean="0">
                <a:solidFill>
                  <a:schemeClr val="tx2">
                    <a:lumMod val="40000"/>
                    <a:lumOff val="60000"/>
                  </a:schemeClr>
                </a:solidFill>
              </a:rPr>
              <a:t/>
            </a:r>
            <a:br>
              <a:rPr lang="de-DE" sz="2600" dirty="0" smtClean="0">
                <a:solidFill>
                  <a:schemeClr val="tx2">
                    <a:lumMod val="40000"/>
                    <a:lumOff val="60000"/>
                  </a:schemeClr>
                </a:solidFill>
              </a:rPr>
            </a:br>
            <a:r>
              <a:rPr lang="de-DE" sz="2200" b="1" dirty="0">
                <a:latin typeface="Arial" pitchFamily="34" charset="0"/>
                <a:cs typeface="Arial" pitchFamily="34" charset="0"/>
                <a:sym typeface="Wingdings" pitchFamily="2" charset="2"/>
              </a:rPr>
              <a:t> Daten in Paketen </a:t>
            </a:r>
            <a:r>
              <a:rPr lang="de-DE" sz="2200" dirty="0" smtClean="0">
                <a:sym typeface="Wingdings" pitchFamily="2" charset="2"/>
              </a:rPr>
              <a:t>Testdatensätze </a:t>
            </a:r>
            <a:br>
              <a:rPr lang="de-DE" sz="2200" dirty="0" smtClean="0">
                <a:sym typeface="Wingdings" pitchFamily="2" charset="2"/>
              </a:rPr>
            </a:br>
            <a:r>
              <a:rPr lang="de-DE" sz="2200" dirty="0" smtClean="0">
                <a:sym typeface="Wingdings" pitchFamily="2" charset="2"/>
              </a:rPr>
              <a:t>	</a:t>
            </a:r>
            <a:r>
              <a:rPr lang="de-DE" sz="2200" b="1" dirty="0" smtClean="0">
                <a:latin typeface="Arial" pitchFamily="34" charset="0"/>
                <a:cs typeface="Arial" pitchFamily="34" charset="0"/>
                <a:sym typeface="Wingdings" pitchFamily="2" charset="2"/>
              </a:rPr>
              <a:t> </a:t>
            </a:r>
            <a:r>
              <a:rPr lang="de-DE" sz="2200" b="1" dirty="0">
                <a:latin typeface="Arial" pitchFamily="34" charset="0"/>
                <a:cs typeface="Arial" pitchFamily="34" charset="0"/>
                <a:sym typeface="Wingdings" pitchFamily="2" charset="2"/>
              </a:rPr>
              <a:t>Zeige Datenmatrizen in Paketen</a:t>
            </a:r>
            <a:r>
              <a:rPr lang="de-DE" sz="2600" dirty="0" smtClean="0">
                <a:sym typeface="Wingdings" pitchFamily="2" charset="2"/>
              </a:rPr>
              <a:t>: </a:t>
            </a:r>
            <a:r>
              <a:rPr lang="de-DE" sz="2200" dirty="0" smtClean="0">
                <a:sym typeface="Wingdings" pitchFamily="2" charset="2"/>
              </a:rPr>
              <a:t>Liste aller verfügbaren</a:t>
            </a:r>
            <a:br>
              <a:rPr lang="de-DE" sz="2200" dirty="0" smtClean="0">
                <a:sym typeface="Wingdings" pitchFamily="2" charset="2"/>
              </a:rPr>
            </a:br>
            <a:r>
              <a:rPr lang="de-DE" sz="2200" dirty="0" smtClean="0">
                <a:sym typeface="Wingdings" pitchFamily="2" charset="2"/>
              </a:rPr>
              <a:t>		Datensätze mit kurzer Beschreibung</a:t>
            </a:r>
            <a:r>
              <a:rPr lang="de-DE" sz="2600" dirty="0" smtClean="0">
                <a:sym typeface="Wingdings" pitchFamily="2" charset="2"/>
              </a:rPr>
              <a:t> </a:t>
            </a:r>
            <a:br>
              <a:rPr lang="de-DE" sz="2600" dirty="0" smtClean="0">
                <a:sym typeface="Wingdings" pitchFamily="2" charset="2"/>
              </a:rPr>
            </a:br>
            <a:r>
              <a:rPr lang="de-DE" sz="2600" dirty="0" smtClean="0">
                <a:sym typeface="Wingdings" pitchFamily="2" charset="2"/>
              </a:rPr>
              <a:t>	</a:t>
            </a:r>
            <a:r>
              <a:rPr lang="de-DE" sz="2200" b="1" dirty="0">
                <a:latin typeface="Arial" pitchFamily="34" charset="0"/>
                <a:cs typeface="Arial" pitchFamily="34" charset="0"/>
                <a:sym typeface="Wingdings" pitchFamily="2" charset="2"/>
              </a:rPr>
              <a:t> Lese Datenmatrix aus geladenem </a:t>
            </a:r>
            <a:r>
              <a:rPr lang="de-DE" sz="2200" b="1" dirty="0" smtClean="0">
                <a:latin typeface="Arial" pitchFamily="34" charset="0"/>
                <a:cs typeface="Arial" pitchFamily="34" charset="0"/>
                <a:sym typeface="Wingdings" pitchFamily="2" charset="2"/>
              </a:rPr>
              <a:t>Paket</a:t>
            </a:r>
            <a:r>
              <a:rPr lang="de-DE" sz="2600" dirty="0" smtClean="0">
                <a:solidFill>
                  <a:schemeClr val="tx2">
                    <a:lumMod val="40000"/>
                    <a:lumOff val="60000"/>
                  </a:schemeClr>
                </a:solidFill>
              </a:rPr>
              <a:t/>
            </a:r>
            <a:br>
              <a:rPr lang="de-DE" sz="2600" dirty="0" smtClean="0">
                <a:solidFill>
                  <a:schemeClr val="tx2">
                    <a:lumMod val="40000"/>
                    <a:lumOff val="60000"/>
                  </a:schemeClr>
                </a:solidFill>
              </a:rPr>
            </a:br>
            <a:r>
              <a:rPr lang="en-US" sz="2600" dirty="0" smtClean="0"/>
              <a:t/>
            </a:r>
            <a:br>
              <a:rPr lang="en-US" sz="2600" dirty="0" smtClean="0"/>
            </a:br>
            <a:r>
              <a:rPr lang="en-US" sz="2600" dirty="0" smtClean="0"/>
              <a:t>			</a:t>
            </a:r>
          </a:p>
          <a:p>
            <a:pPr marL="0" indent="0" eaLnBrk="1" hangingPunct="1">
              <a:buFont typeface="Arial" charset="0"/>
              <a:buNone/>
              <a:defRPr/>
            </a:pPr>
            <a:endParaRPr lang="de-DE"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24744"/>
            <a:ext cx="8229600" cy="5001419"/>
          </a:xfrm>
        </p:spPr>
        <p:txBody>
          <a:bodyPr/>
          <a:lstStyle/>
          <a:p>
            <a:pPr marL="0" indent="0">
              <a:spcBef>
                <a:spcPts val="0"/>
              </a:spcBef>
              <a:buNone/>
            </a:pPr>
            <a:r>
              <a:rPr lang="de-DE" sz="2600" dirty="0" smtClean="0">
                <a:cs typeface="Arial" pitchFamily="34" charset="0"/>
                <a:sym typeface="Wingdings" pitchFamily="2" charset="2"/>
              </a:rPr>
              <a:t>Unter dem Menüpunkt </a:t>
            </a:r>
            <a:r>
              <a:rPr lang="de-DE" sz="2200" b="1" dirty="0" smtClean="0">
                <a:latin typeface="Arial" pitchFamily="34" charset="0"/>
                <a:cs typeface="Arial" pitchFamily="34" charset="0"/>
                <a:sym typeface="Wingdings" pitchFamily="2" charset="2"/>
              </a:rPr>
              <a:t> </a:t>
            </a:r>
            <a:r>
              <a:rPr lang="de-DE" sz="2200" b="1" dirty="0">
                <a:latin typeface="Arial" pitchFamily="34" charset="0"/>
                <a:cs typeface="Arial" pitchFamily="34" charset="0"/>
                <a:sym typeface="Wingdings" pitchFamily="2" charset="2"/>
              </a:rPr>
              <a:t>Aktive Datenmatrix </a:t>
            </a:r>
            <a:r>
              <a:rPr lang="de-DE" sz="2600" dirty="0" smtClean="0">
                <a:cs typeface="Arial" pitchFamily="34" charset="0"/>
                <a:sym typeface="Wingdings" pitchFamily="2" charset="2"/>
              </a:rPr>
              <a:t>finden sich eine Vielzahl von Befehlen zum Datenmanagement, die beispielhaft behandelt werden sollen</a:t>
            </a:r>
            <a:r>
              <a:rPr lang="de-DE" sz="2200" dirty="0" smtClean="0">
                <a:cs typeface="Arial" pitchFamily="34" charset="0"/>
                <a:sym typeface="Wingdings" pitchFamily="2" charset="2"/>
              </a:rPr>
              <a:t/>
            </a:r>
            <a:br>
              <a:rPr lang="de-DE" sz="2200" dirty="0" smtClean="0">
                <a:cs typeface="Arial" pitchFamily="34" charset="0"/>
                <a:sym typeface="Wingdings" pitchFamily="2" charset="2"/>
              </a:rPr>
            </a:br>
            <a:r>
              <a:rPr lang="de-DE" sz="2200" b="1" dirty="0" smtClean="0">
                <a:latin typeface="Arial" pitchFamily="34" charset="0"/>
                <a:cs typeface="Arial" pitchFamily="34" charset="0"/>
                <a:sym typeface="Wingdings" pitchFamily="2" charset="2"/>
              </a:rPr>
              <a:t> </a:t>
            </a:r>
            <a:r>
              <a:rPr lang="de-DE" sz="2200" b="1" dirty="0">
                <a:latin typeface="Arial" pitchFamily="34" charset="0"/>
                <a:cs typeface="Arial" pitchFamily="34" charset="0"/>
                <a:sym typeface="Wingdings" pitchFamily="2" charset="2"/>
              </a:rPr>
              <a:t>Variablen in aktiver Datenmatrix </a:t>
            </a:r>
            <a:r>
              <a:rPr lang="de-DE" sz="2200" dirty="0">
                <a:sym typeface="Wingdings" pitchFamily="2" charset="2"/>
              </a:rPr>
              <a:t>erzeugt den schon bekannten Befehl </a:t>
            </a:r>
            <a:r>
              <a:rPr lang="de-DE" sz="2200" dirty="0" err="1">
                <a:latin typeface="Courier New" pitchFamily="49" charset="0"/>
                <a:cs typeface="Courier New" pitchFamily="49" charset="0"/>
                <a:sym typeface="Wingdings" pitchFamily="2" charset="2"/>
              </a:rPr>
              <a:t>names</a:t>
            </a:r>
            <a:r>
              <a:rPr lang="de-DE" sz="2200" dirty="0">
                <a:latin typeface="Courier New" pitchFamily="49" charset="0"/>
                <a:cs typeface="Courier New" pitchFamily="49" charset="0"/>
                <a:sym typeface="Wingdings" pitchFamily="2" charset="2"/>
              </a:rPr>
              <a:t>(</a:t>
            </a:r>
            <a:r>
              <a:rPr lang="de-DE" sz="2200" dirty="0" err="1">
                <a:latin typeface="Courier New" pitchFamily="49" charset="0"/>
                <a:cs typeface="Courier New" pitchFamily="49" charset="0"/>
                <a:sym typeface="Wingdings" pitchFamily="2" charset="2"/>
              </a:rPr>
              <a:t>bundesliga</a:t>
            </a:r>
            <a:r>
              <a:rPr lang="de-DE" sz="2200" dirty="0">
                <a:latin typeface="Courier New" pitchFamily="49" charset="0"/>
                <a:cs typeface="Courier New" pitchFamily="49" charset="0"/>
                <a:sym typeface="Wingdings" pitchFamily="2" charset="2"/>
              </a:rPr>
              <a:t>)</a:t>
            </a:r>
            <a:r>
              <a:rPr lang="de-DE" sz="2200" dirty="0">
                <a:sym typeface="Wingdings" pitchFamily="2" charset="2"/>
              </a:rPr>
              <a:t> im </a:t>
            </a:r>
            <a:r>
              <a:rPr lang="de-DE" sz="2200" dirty="0" smtClean="0">
                <a:sym typeface="Wingdings" pitchFamily="2" charset="2"/>
              </a:rPr>
              <a:t>Skriptfenster</a:t>
            </a:r>
            <a:br>
              <a:rPr lang="de-DE" sz="2200" dirty="0" smtClean="0">
                <a:sym typeface="Wingdings" pitchFamily="2" charset="2"/>
              </a:rPr>
            </a:br>
            <a:r>
              <a:rPr lang="de-DE" sz="2200" b="1" dirty="0">
                <a:latin typeface="Arial" pitchFamily="34" charset="0"/>
                <a:cs typeface="Arial" pitchFamily="34" charset="0"/>
                <a:sym typeface="Wingdings" pitchFamily="2" charset="2"/>
              </a:rPr>
              <a:t> Fallbezeichnungen setzen</a:t>
            </a:r>
            <a:r>
              <a:rPr lang="de-DE" sz="2200" dirty="0" smtClean="0">
                <a:sym typeface="Wingdings" pitchFamily="2" charset="2"/>
              </a:rPr>
              <a:t> Variable, die die Fallbezeichnung trägt, angeben</a:t>
            </a:r>
          </a:p>
          <a:p>
            <a:pPr marL="0" indent="0">
              <a:spcBef>
                <a:spcPts val="0"/>
              </a:spcBef>
              <a:buNone/>
            </a:pPr>
            <a:r>
              <a:rPr lang="de-DE" sz="2200" b="1" dirty="0" smtClean="0">
                <a:latin typeface="Arial" pitchFamily="34" charset="0"/>
                <a:cs typeface="Arial" pitchFamily="34" charset="0"/>
                <a:sym typeface="Wingdings" pitchFamily="2" charset="2"/>
              </a:rPr>
              <a:t> Teilmenge </a:t>
            </a:r>
            <a:r>
              <a:rPr lang="de-DE" sz="2200" b="1" dirty="0">
                <a:latin typeface="Arial" pitchFamily="34" charset="0"/>
                <a:cs typeface="Arial" pitchFamily="34" charset="0"/>
                <a:sym typeface="Wingdings" pitchFamily="2" charset="2"/>
              </a:rPr>
              <a:t>der aktuellen </a:t>
            </a:r>
            <a:r>
              <a:rPr lang="de-DE" sz="2200" b="1" dirty="0" smtClean="0">
                <a:latin typeface="Arial" pitchFamily="34" charset="0"/>
                <a:cs typeface="Arial" pitchFamily="34" charset="0"/>
                <a:sym typeface="Wingdings" pitchFamily="2" charset="2"/>
              </a:rPr>
              <a:t/>
            </a:r>
            <a:br>
              <a:rPr lang="de-DE" sz="2200" b="1" dirty="0" smtClean="0">
                <a:latin typeface="Arial" pitchFamily="34" charset="0"/>
                <a:cs typeface="Arial" pitchFamily="34" charset="0"/>
                <a:sym typeface="Wingdings" pitchFamily="2" charset="2"/>
              </a:rPr>
            </a:br>
            <a:r>
              <a:rPr lang="de-DE" sz="2200" b="1" dirty="0" smtClean="0">
                <a:latin typeface="Arial" pitchFamily="34" charset="0"/>
                <a:cs typeface="Arial" pitchFamily="34" charset="0"/>
                <a:sym typeface="Wingdings" pitchFamily="2" charset="2"/>
              </a:rPr>
              <a:t>Datenmatrix</a:t>
            </a:r>
            <a:r>
              <a:rPr lang="de-DE" sz="2200" dirty="0" smtClean="0">
                <a:sym typeface="Wingdings" pitchFamily="2" charset="2"/>
              </a:rPr>
              <a:t>: man möchte nur </a:t>
            </a:r>
            <a:br>
              <a:rPr lang="de-DE" sz="2200" dirty="0" smtClean="0">
                <a:sym typeface="Wingdings" pitchFamily="2" charset="2"/>
              </a:rPr>
            </a:br>
            <a:r>
              <a:rPr lang="de-DE" sz="2200" dirty="0" smtClean="0">
                <a:sym typeface="Wingdings" pitchFamily="2" charset="2"/>
              </a:rPr>
              <a:t>die Ergebnisse der Spiele von </a:t>
            </a:r>
            <a:br>
              <a:rPr lang="de-DE" sz="2200" dirty="0" smtClean="0">
                <a:sym typeface="Wingdings" pitchFamily="2" charset="2"/>
              </a:rPr>
            </a:br>
            <a:r>
              <a:rPr lang="de-DE" sz="2200" dirty="0" smtClean="0">
                <a:sym typeface="Wingdings" pitchFamily="2" charset="2"/>
              </a:rPr>
              <a:t>Hamburg graphisch darstellen/ </a:t>
            </a:r>
            <a:br>
              <a:rPr lang="de-DE" sz="2200" dirty="0" smtClean="0">
                <a:sym typeface="Wingdings" pitchFamily="2" charset="2"/>
              </a:rPr>
            </a:br>
            <a:r>
              <a:rPr lang="de-DE" sz="2200" dirty="0" smtClean="0">
                <a:sym typeface="Wingdings" pitchFamily="2" charset="2"/>
              </a:rPr>
              <a:t>analysieren und erzeugt sich </a:t>
            </a:r>
            <a:br>
              <a:rPr lang="de-DE" sz="2200" dirty="0" smtClean="0">
                <a:sym typeface="Wingdings" pitchFamily="2" charset="2"/>
              </a:rPr>
            </a:br>
            <a:r>
              <a:rPr lang="de-DE" sz="2200" dirty="0" smtClean="0">
                <a:sym typeface="Wingdings" pitchFamily="2" charset="2"/>
              </a:rPr>
              <a:t>hierzu mit diesem Befehl einen </a:t>
            </a:r>
            <a:br>
              <a:rPr lang="de-DE" sz="2200" dirty="0" smtClean="0">
                <a:sym typeface="Wingdings" pitchFamily="2" charset="2"/>
              </a:rPr>
            </a:br>
            <a:r>
              <a:rPr lang="de-DE" sz="2200" dirty="0" smtClean="0">
                <a:sym typeface="Wingdings" pitchFamily="2" charset="2"/>
              </a:rPr>
              <a:t>neuen Datensatz (Funktion </a:t>
            </a:r>
            <a:r>
              <a:rPr lang="de-DE" sz="2000" dirty="0" err="1">
                <a:latin typeface="Courier New" pitchFamily="49" charset="0"/>
                <a:cs typeface="Courier New" pitchFamily="49" charset="0"/>
                <a:sym typeface="Wingdings" pitchFamily="2" charset="2"/>
              </a:rPr>
              <a:t>subset</a:t>
            </a:r>
            <a:r>
              <a:rPr lang="de-DE" sz="2000" dirty="0">
                <a:latin typeface="Courier New" pitchFamily="49" charset="0"/>
                <a:cs typeface="Courier New" pitchFamily="49" charset="0"/>
                <a:sym typeface="Wingdings" pitchFamily="2" charset="2"/>
              </a:rPr>
              <a:t>()</a:t>
            </a:r>
            <a:r>
              <a:rPr lang="de-DE" sz="2200" dirty="0" smtClean="0">
                <a:sym typeface="Wingdings" pitchFamily="2" charset="2"/>
              </a:rPr>
              <a:t>)</a:t>
            </a:r>
          </a:p>
        </p:txBody>
      </p:sp>
      <p:sp>
        <p:nvSpPr>
          <p:cNvPr id="4" name="Titel 1"/>
          <p:cNvSpPr>
            <a:spLocks noGrp="1"/>
          </p:cNvSpPr>
          <p:nvPr>
            <p:ph type="title"/>
          </p:nvPr>
        </p:nvSpPr>
        <p:spPr>
          <a:xfrm>
            <a:off x="457200" y="274638"/>
            <a:ext cx="8229600" cy="850106"/>
          </a:xfrm>
        </p:spPr>
        <p:txBody>
          <a:bodyPr/>
          <a:lstStyle/>
          <a:p>
            <a:pPr eaLnBrk="1" hangingPunct="1"/>
            <a:r>
              <a:rPr lang="de-DE" sz="4000" dirty="0" smtClean="0"/>
              <a:t>Datenmanagement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9399" y="3435644"/>
            <a:ext cx="3800475" cy="321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feld 4"/>
          <p:cNvSpPr txBox="1"/>
          <p:nvPr/>
        </p:nvSpPr>
        <p:spPr>
          <a:xfrm>
            <a:off x="6179358" y="5133229"/>
            <a:ext cx="2544527" cy="276999"/>
          </a:xfrm>
          <a:prstGeom prst="rect">
            <a:avLst/>
          </a:prstGeom>
          <a:noFill/>
        </p:spPr>
        <p:txBody>
          <a:bodyPr wrap="square" rtlCol="0">
            <a:spAutoFit/>
          </a:bodyPr>
          <a:lstStyle/>
          <a:p>
            <a:r>
              <a:rPr lang="de-DE" sz="1200" dirty="0" smtClean="0"/>
              <a:t>g   |</a:t>
            </a:r>
            <a:r>
              <a:rPr lang="de-DE" sz="1200" dirty="0" err="1" smtClean="0"/>
              <a:t>heimteam</a:t>
            </a:r>
            <a:r>
              <a:rPr lang="de-DE" sz="1200" dirty="0" smtClean="0"/>
              <a:t>==„Hamburg“</a:t>
            </a:r>
            <a:endParaRPr lang="de-DE" sz="1200" dirty="0"/>
          </a:p>
        </p:txBody>
      </p:sp>
    </p:spTree>
    <p:extLst>
      <p:ext uri="{BB962C8B-B14F-4D97-AF65-F5344CB8AC3E}">
        <p14:creationId xmlns:p14="http://schemas.microsoft.com/office/powerpoint/2010/main" val="3476778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457200" y="274638"/>
            <a:ext cx="8229600" cy="850106"/>
          </a:xfrm>
        </p:spPr>
        <p:txBody>
          <a:bodyPr/>
          <a:lstStyle/>
          <a:p>
            <a:pPr eaLnBrk="1" hangingPunct="1"/>
            <a:r>
              <a:rPr lang="de-DE" sz="4000" dirty="0" smtClean="0"/>
              <a:t>Datenmanagement</a:t>
            </a:r>
          </a:p>
        </p:txBody>
      </p:sp>
      <p:sp>
        <p:nvSpPr>
          <p:cNvPr id="7171" name="Inhaltsplatzhalter 2"/>
          <p:cNvSpPr>
            <a:spLocks noGrp="1"/>
          </p:cNvSpPr>
          <p:nvPr>
            <p:ph idx="1"/>
          </p:nvPr>
        </p:nvSpPr>
        <p:spPr>
          <a:xfrm>
            <a:off x="395536" y="1124744"/>
            <a:ext cx="8301608" cy="4785395"/>
          </a:xfrm>
        </p:spPr>
        <p:txBody>
          <a:bodyPr/>
          <a:lstStyle/>
          <a:p>
            <a:pPr marL="0" indent="0" eaLnBrk="1" hangingPunct="1">
              <a:buNone/>
            </a:pPr>
            <a:r>
              <a:rPr lang="de-DE" sz="2400" dirty="0" smtClean="0"/>
              <a:t>Bei dem nun erzeugten Datensatz „</a:t>
            </a:r>
            <a:r>
              <a:rPr lang="de-DE" sz="2400" dirty="0" err="1" smtClean="0"/>
              <a:t>bundesliga_Hamb</a:t>
            </a:r>
            <a:r>
              <a:rPr lang="de-DE" sz="2400" dirty="0" smtClean="0"/>
              <a:t>“ soll untersucht werden, wie Hamburg gespielt hat, z.B. ob Unter-schiede hinsichtlich der Ergebnisse bei Heim- &amp; Auswärtsspielen bestehen. Als ersten Schritt kann man hierfür eine neue Variable über den Menüpunkt</a:t>
            </a:r>
            <a:br>
              <a:rPr lang="de-DE" sz="2400" dirty="0" smtClean="0"/>
            </a:br>
            <a:r>
              <a:rPr lang="de-DE" sz="2400" dirty="0" smtClean="0"/>
              <a:t> </a:t>
            </a:r>
            <a:r>
              <a:rPr lang="de-DE" sz="2000" b="1" dirty="0">
                <a:latin typeface="Arial" pitchFamily="34" charset="0"/>
                <a:cs typeface="Arial" pitchFamily="34" charset="0"/>
              </a:rPr>
              <a:t>Datenmanagement </a:t>
            </a:r>
            <a:r>
              <a:rPr lang="de-DE" sz="2000" b="1" dirty="0" smtClean="0">
                <a:latin typeface="Arial" pitchFamily="34" charset="0"/>
                <a:cs typeface="Arial" pitchFamily="34" charset="0"/>
              </a:rPr>
              <a:t/>
            </a:r>
            <a:br>
              <a:rPr lang="de-DE" sz="2000" b="1" dirty="0" smtClean="0">
                <a:latin typeface="Arial" pitchFamily="34" charset="0"/>
                <a:cs typeface="Arial" pitchFamily="34" charset="0"/>
              </a:rPr>
            </a:br>
            <a:r>
              <a:rPr lang="de-DE" sz="2000" b="1" dirty="0" smtClean="0">
                <a:latin typeface="Arial" pitchFamily="34" charset="0"/>
                <a:cs typeface="Arial" pitchFamily="34" charset="0"/>
                <a:sym typeface="Wingdings" pitchFamily="2" charset="2"/>
              </a:rPr>
              <a:t> </a:t>
            </a:r>
            <a:r>
              <a:rPr lang="de-DE" sz="2000" b="1" dirty="0">
                <a:latin typeface="Arial" pitchFamily="34" charset="0"/>
                <a:cs typeface="Arial" pitchFamily="34" charset="0"/>
                <a:sym typeface="Wingdings" pitchFamily="2" charset="2"/>
              </a:rPr>
              <a:t>Variablen </a:t>
            </a:r>
            <a:r>
              <a:rPr lang="de-DE" sz="2000" b="1" dirty="0" err="1" smtClean="0">
                <a:latin typeface="Arial" pitchFamily="34" charset="0"/>
                <a:cs typeface="Arial" pitchFamily="34" charset="0"/>
                <a:sym typeface="Wingdings" pitchFamily="2" charset="2"/>
              </a:rPr>
              <a:t>bear</a:t>
            </a:r>
            <a:r>
              <a:rPr lang="de-DE" sz="2000" b="1" dirty="0" smtClean="0">
                <a:latin typeface="Arial" pitchFamily="34" charset="0"/>
                <a:cs typeface="Arial" pitchFamily="34" charset="0"/>
                <a:sym typeface="Wingdings" pitchFamily="2" charset="2"/>
              </a:rPr>
              <a:t>-</a:t>
            </a:r>
            <a:br>
              <a:rPr lang="de-DE" sz="2000" b="1" dirty="0" smtClean="0">
                <a:latin typeface="Arial" pitchFamily="34" charset="0"/>
                <a:cs typeface="Arial" pitchFamily="34" charset="0"/>
                <a:sym typeface="Wingdings" pitchFamily="2" charset="2"/>
              </a:rPr>
            </a:br>
            <a:r>
              <a:rPr lang="de-DE" sz="2000" b="1" dirty="0" err="1" smtClean="0">
                <a:latin typeface="Arial" pitchFamily="34" charset="0"/>
                <a:cs typeface="Arial" pitchFamily="34" charset="0"/>
                <a:sym typeface="Wingdings" pitchFamily="2" charset="2"/>
              </a:rPr>
              <a:t>beiten</a:t>
            </a:r>
            <a:r>
              <a:rPr lang="de-DE" sz="2000" b="1" dirty="0" smtClean="0">
                <a:latin typeface="Arial" pitchFamily="34" charset="0"/>
                <a:cs typeface="Arial" pitchFamily="34" charset="0"/>
                <a:sym typeface="Wingdings" pitchFamily="2" charset="2"/>
              </a:rPr>
              <a:t> </a:t>
            </a:r>
            <a:r>
              <a:rPr lang="de-DE" sz="2000" b="1" dirty="0">
                <a:latin typeface="Arial" pitchFamily="34" charset="0"/>
                <a:cs typeface="Arial" pitchFamily="34" charset="0"/>
                <a:sym typeface="Wingdings" pitchFamily="2" charset="2"/>
              </a:rPr>
              <a:t> </a:t>
            </a:r>
            <a:r>
              <a:rPr lang="de-DE" sz="2000" b="1" dirty="0" err="1">
                <a:latin typeface="Arial" pitchFamily="34" charset="0"/>
                <a:cs typeface="Arial" pitchFamily="34" charset="0"/>
                <a:sym typeface="Wingdings" pitchFamily="2" charset="2"/>
              </a:rPr>
              <a:t>Rekodiere</a:t>
            </a:r>
            <a:r>
              <a:rPr lang="de-DE" sz="2000" b="1" dirty="0">
                <a:latin typeface="Arial" pitchFamily="34" charset="0"/>
                <a:cs typeface="Arial" pitchFamily="34" charset="0"/>
                <a:sym typeface="Wingdings" pitchFamily="2" charset="2"/>
              </a:rPr>
              <a:t> </a:t>
            </a:r>
            <a:r>
              <a:rPr lang="de-DE" sz="2000" b="1" dirty="0" smtClean="0">
                <a:latin typeface="Arial" pitchFamily="34" charset="0"/>
                <a:cs typeface="Arial" pitchFamily="34" charset="0"/>
                <a:sym typeface="Wingdings" pitchFamily="2" charset="2"/>
              </a:rPr>
              <a:t/>
            </a:r>
            <a:br>
              <a:rPr lang="de-DE" sz="2000" b="1" dirty="0" smtClean="0">
                <a:latin typeface="Arial" pitchFamily="34" charset="0"/>
                <a:cs typeface="Arial" pitchFamily="34" charset="0"/>
                <a:sym typeface="Wingdings" pitchFamily="2" charset="2"/>
              </a:rPr>
            </a:br>
            <a:r>
              <a:rPr lang="de-DE" sz="2000" b="1" dirty="0" smtClean="0">
                <a:latin typeface="Arial" pitchFamily="34" charset="0"/>
                <a:cs typeface="Arial" pitchFamily="34" charset="0"/>
                <a:sym typeface="Wingdings" pitchFamily="2" charset="2"/>
              </a:rPr>
              <a:t>Variablen </a:t>
            </a:r>
            <a:r>
              <a:rPr lang="de-DE" sz="2400" dirty="0" smtClean="0">
                <a:sym typeface="Wingdings" pitchFamily="2" charset="2"/>
              </a:rPr>
              <a:t/>
            </a:r>
            <a:br>
              <a:rPr lang="de-DE" sz="2400" dirty="0" smtClean="0">
                <a:sym typeface="Wingdings" pitchFamily="2" charset="2"/>
              </a:rPr>
            </a:br>
            <a:r>
              <a:rPr lang="de-DE" sz="2400" dirty="0" smtClean="0">
                <a:sym typeface="Wingdings" pitchFamily="2" charset="2"/>
              </a:rPr>
              <a:t>anlegen </a:t>
            </a:r>
            <a:r>
              <a:rPr lang="de-DE" sz="2400" dirty="0" smtClean="0"/>
              <a:t>mit der </a:t>
            </a:r>
            <a:br>
              <a:rPr lang="de-DE" sz="2400" dirty="0" smtClean="0"/>
            </a:br>
            <a:r>
              <a:rPr lang="de-DE" sz="2400" dirty="0" smtClean="0"/>
              <a:t>Codierung </a:t>
            </a:r>
            <a:br>
              <a:rPr lang="de-DE" sz="2400" dirty="0" smtClean="0"/>
            </a:br>
            <a:r>
              <a:rPr lang="de-DE" sz="2400" dirty="0" smtClean="0"/>
              <a:t>1= heim und </a:t>
            </a:r>
            <a:br>
              <a:rPr lang="de-DE" sz="2400" dirty="0" smtClean="0"/>
            </a:br>
            <a:r>
              <a:rPr lang="de-DE" sz="2400" dirty="0" smtClean="0"/>
              <a:t>2= auswärts </a:t>
            </a:r>
            <a:br>
              <a:rPr lang="de-DE" sz="2400" dirty="0" smtClean="0"/>
            </a:br>
            <a:endParaRPr lang="de-DE" sz="24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9976" y="2707676"/>
            <a:ext cx="5876925" cy="3800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lstStyle/>
          <a:p>
            <a:r>
              <a:rPr lang="de-DE" sz="4000" dirty="0" smtClean="0"/>
              <a:t>Datenmanagement</a:t>
            </a:r>
            <a:endParaRPr lang="de-DE" sz="4000" dirty="0"/>
          </a:p>
        </p:txBody>
      </p:sp>
      <p:sp>
        <p:nvSpPr>
          <p:cNvPr id="3" name="Inhaltsplatzhalter 2"/>
          <p:cNvSpPr>
            <a:spLocks noGrp="1"/>
          </p:cNvSpPr>
          <p:nvPr>
            <p:ph idx="1"/>
          </p:nvPr>
        </p:nvSpPr>
        <p:spPr>
          <a:xfrm>
            <a:off x="323528" y="1124744"/>
            <a:ext cx="8568952" cy="5001419"/>
          </a:xfrm>
        </p:spPr>
        <p:txBody>
          <a:bodyPr/>
          <a:lstStyle/>
          <a:p>
            <a:pPr marL="0" indent="0">
              <a:buNone/>
            </a:pPr>
            <a:r>
              <a:rPr lang="de-DE" sz="2600" dirty="0" smtClean="0"/>
              <a:t>Als nächstes Problem tritt auf, dass die von Hamburg erzielten Tore teils unter der Variable „</a:t>
            </a:r>
            <a:r>
              <a:rPr lang="de-DE" sz="2600" dirty="0" err="1" smtClean="0"/>
              <a:t>heimtore</a:t>
            </a:r>
            <a:r>
              <a:rPr lang="de-DE" sz="2600" dirty="0" smtClean="0"/>
              <a:t>“, teils unter der Variable „</a:t>
            </a:r>
            <a:r>
              <a:rPr lang="de-DE" sz="2600" dirty="0" err="1" smtClean="0"/>
              <a:t>gasttore</a:t>
            </a:r>
            <a:r>
              <a:rPr lang="de-DE" sz="2600" dirty="0" smtClean="0"/>
              <a:t>“ zu finden sind. Man braucht daher noch eine weitere Variable „</a:t>
            </a:r>
            <a:r>
              <a:rPr lang="de-DE" sz="2600" dirty="0" err="1" smtClean="0"/>
              <a:t>tore_Hamb</a:t>
            </a:r>
            <a:r>
              <a:rPr lang="de-DE" sz="2600" dirty="0" smtClean="0"/>
              <a:t>“. Man kann dieses über die Funktion </a:t>
            </a:r>
            <a:r>
              <a:rPr lang="de-DE" sz="2400" dirty="0" err="1" smtClean="0">
                <a:latin typeface="Courier New" pitchFamily="49" charset="0"/>
                <a:cs typeface="Courier New" pitchFamily="49" charset="0"/>
              </a:rPr>
              <a:t>ifelse</a:t>
            </a:r>
            <a:r>
              <a:rPr lang="de-DE" sz="2400" dirty="0" smtClean="0">
                <a:latin typeface="Courier New" pitchFamily="49" charset="0"/>
                <a:cs typeface="Courier New" pitchFamily="49" charset="0"/>
              </a:rPr>
              <a:t>() </a:t>
            </a:r>
            <a:r>
              <a:rPr lang="de-DE" sz="2600" dirty="0" smtClean="0"/>
              <a:t>erzeugen. Diese kennt drei Argumente: das erste Argument ist ein logischer Test, das zweite Argument der Wert, der bei Zustimmung ausgegeben wird, das dritte Argument der Wert, der bei Verneinung ausgegeben wird.</a:t>
            </a:r>
          </a:p>
          <a:p>
            <a:pPr marL="0" indent="0">
              <a:buNone/>
            </a:pPr>
            <a:r>
              <a:rPr lang="de-DE" sz="2400" dirty="0" err="1" smtClean="0">
                <a:latin typeface="Courier New" pitchFamily="49" charset="0"/>
                <a:cs typeface="Courier New" pitchFamily="49" charset="0"/>
              </a:rPr>
              <a:t>bundesliga_Hamb$tore_Hamb</a:t>
            </a:r>
            <a:r>
              <a:rPr lang="de-DE" sz="2400" dirty="0" smtClean="0">
                <a:latin typeface="Courier New" pitchFamily="49" charset="0"/>
                <a:cs typeface="Courier New" pitchFamily="49" charset="0"/>
              </a:rPr>
              <a:t> </a:t>
            </a:r>
            <a:r>
              <a:rPr lang="de-DE" sz="2400" dirty="0">
                <a:latin typeface="Courier New" pitchFamily="49" charset="0"/>
                <a:cs typeface="Courier New" pitchFamily="49" charset="0"/>
              </a:rPr>
              <a:t>&lt;- </a:t>
            </a:r>
            <a:r>
              <a:rPr lang="de-DE" sz="2400" dirty="0" err="1">
                <a:latin typeface="Courier New" pitchFamily="49" charset="0"/>
                <a:cs typeface="Courier New" pitchFamily="49" charset="0"/>
              </a:rPr>
              <a:t>ifelse</a:t>
            </a:r>
            <a:r>
              <a:rPr lang="de-DE" sz="2400" dirty="0">
                <a:latin typeface="Courier New" pitchFamily="49" charset="0"/>
                <a:cs typeface="Courier New" pitchFamily="49" charset="0"/>
              </a:rPr>
              <a:t>(</a:t>
            </a:r>
            <a:r>
              <a:rPr lang="de-DE" sz="2400" dirty="0" err="1">
                <a:latin typeface="Courier New" pitchFamily="49" charset="0"/>
                <a:cs typeface="Courier New" pitchFamily="49" charset="0"/>
              </a:rPr>
              <a:t>test</a:t>
            </a:r>
            <a:r>
              <a:rPr lang="de-DE" sz="2400" dirty="0">
                <a:latin typeface="Courier New" pitchFamily="49" charset="0"/>
                <a:cs typeface="Courier New" pitchFamily="49" charset="0"/>
              </a:rPr>
              <a:t> = </a:t>
            </a:r>
            <a:r>
              <a:rPr lang="de-DE" sz="2400" dirty="0" err="1">
                <a:latin typeface="Courier New" pitchFamily="49" charset="0"/>
                <a:cs typeface="Courier New" pitchFamily="49" charset="0"/>
              </a:rPr>
              <a:t>bundesliga_Hamb$spielort</a:t>
            </a:r>
            <a:r>
              <a:rPr lang="de-DE" sz="2400" dirty="0">
                <a:latin typeface="Courier New" pitchFamily="49" charset="0"/>
                <a:cs typeface="Courier New" pitchFamily="49" charset="0"/>
              </a:rPr>
              <a:t> == "1",</a:t>
            </a:r>
          </a:p>
          <a:p>
            <a:pPr marL="0" indent="0">
              <a:buNone/>
            </a:pPr>
            <a:r>
              <a:rPr lang="de-DE" sz="2400" dirty="0" err="1">
                <a:latin typeface="Courier New" pitchFamily="49" charset="0"/>
                <a:cs typeface="Courier New" pitchFamily="49" charset="0"/>
              </a:rPr>
              <a:t>yes</a:t>
            </a:r>
            <a:r>
              <a:rPr lang="de-DE" sz="2400" dirty="0">
                <a:latin typeface="Courier New" pitchFamily="49" charset="0"/>
                <a:cs typeface="Courier New" pitchFamily="49" charset="0"/>
              </a:rPr>
              <a:t>=</a:t>
            </a:r>
            <a:r>
              <a:rPr lang="de-DE" sz="2400" dirty="0" err="1">
                <a:latin typeface="Courier New" pitchFamily="49" charset="0"/>
                <a:cs typeface="Courier New" pitchFamily="49" charset="0"/>
              </a:rPr>
              <a:t>bundesliga_Hamb$heimtore</a:t>
            </a:r>
            <a:r>
              <a:rPr lang="de-DE" sz="2400" dirty="0">
                <a:latin typeface="Courier New" pitchFamily="49" charset="0"/>
                <a:cs typeface="Courier New" pitchFamily="49" charset="0"/>
              </a:rPr>
              <a:t>,</a:t>
            </a:r>
          </a:p>
          <a:p>
            <a:pPr marL="0" indent="0">
              <a:buNone/>
            </a:pPr>
            <a:r>
              <a:rPr lang="de-DE" sz="2400" dirty="0" err="1">
                <a:latin typeface="Courier New" pitchFamily="49" charset="0"/>
                <a:cs typeface="Courier New" pitchFamily="49" charset="0"/>
              </a:rPr>
              <a:t>no</a:t>
            </a:r>
            <a:r>
              <a:rPr lang="de-DE" sz="2400" dirty="0">
                <a:latin typeface="Courier New" pitchFamily="49" charset="0"/>
                <a:cs typeface="Courier New" pitchFamily="49" charset="0"/>
              </a:rPr>
              <a:t>=</a:t>
            </a:r>
            <a:r>
              <a:rPr lang="de-DE" sz="2400" dirty="0" err="1">
                <a:latin typeface="Courier New" pitchFamily="49" charset="0"/>
                <a:cs typeface="Courier New" pitchFamily="49" charset="0"/>
              </a:rPr>
              <a:t>bundesliga_Hamb$gasttore</a:t>
            </a:r>
            <a:r>
              <a:rPr lang="de-DE" sz="2400" dirty="0">
                <a:latin typeface="Courier New" pitchFamily="49" charset="0"/>
                <a:cs typeface="Courier New" pitchFamily="49" charset="0"/>
              </a:rPr>
              <a:t>)</a:t>
            </a:r>
          </a:p>
        </p:txBody>
      </p:sp>
    </p:spTree>
    <p:extLst>
      <p:ext uri="{BB962C8B-B14F-4D97-AF65-F5344CB8AC3E}">
        <p14:creationId xmlns:p14="http://schemas.microsoft.com/office/powerpoint/2010/main" val="3843034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a:xfrm>
            <a:off x="457200" y="274638"/>
            <a:ext cx="8229600" cy="850106"/>
          </a:xfrm>
        </p:spPr>
        <p:txBody>
          <a:bodyPr/>
          <a:lstStyle/>
          <a:p>
            <a:r>
              <a:rPr lang="de-DE" sz="4000" dirty="0" smtClean="0"/>
              <a:t>Datenmanagement</a:t>
            </a:r>
          </a:p>
        </p:txBody>
      </p:sp>
      <p:sp>
        <p:nvSpPr>
          <p:cNvPr id="8195" name="Rectangle 3"/>
          <p:cNvSpPr>
            <a:spLocks noGrp="1"/>
          </p:cNvSpPr>
          <p:nvPr>
            <p:ph type="body" idx="1"/>
          </p:nvPr>
        </p:nvSpPr>
        <p:spPr>
          <a:xfrm>
            <a:off x="457200" y="1124744"/>
            <a:ext cx="8229600" cy="5001419"/>
          </a:xfrm>
        </p:spPr>
        <p:txBody>
          <a:bodyPr/>
          <a:lstStyle/>
          <a:p>
            <a:pPr marL="0" indent="0">
              <a:buNone/>
            </a:pPr>
            <a:r>
              <a:rPr lang="de-DE" sz="2600" dirty="0" smtClean="0"/>
              <a:t>Es soll die Tordifferenz für Hamburg berechnet werden. </a:t>
            </a:r>
            <a:r>
              <a:rPr lang="de-DE" sz="2600" b="1" u="sng" dirty="0" smtClean="0"/>
              <a:t>Übung</a:t>
            </a:r>
            <a:r>
              <a:rPr lang="de-DE" sz="2600" dirty="0" smtClean="0"/>
              <a:t>: Vorher braucht man aber noch eine Variable </a:t>
            </a:r>
            <a:r>
              <a:rPr lang="de-DE" sz="2600" dirty="0" err="1" smtClean="0"/>
              <a:t>tore_gegn</a:t>
            </a:r>
            <a:r>
              <a:rPr lang="de-DE" sz="2600" dirty="0" smtClean="0"/>
              <a:t> . Erzeugen Sie diese!</a:t>
            </a:r>
          </a:p>
          <a:p>
            <a:pPr marL="0" indent="0">
              <a:buNone/>
            </a:pPr>
            <a:endParaRPr lang="de-DE" sz="2600" dirty="0"/>
          </a:p>
          <a:p>
            <a:pPr marL="0" indent="0">
              <a:buNone/>
            </a:pPr>
            <a:r>
              <a:rPr lang="de-DE" sz="2600" dirty="0" smtClean="0"/>
              <a:t>Die Berechnung der Tordifferenz kann wieder über das </a:t>
            </a:r>
            <a:r>
              <a:rPr lang="de-DE" sz="2600" dirty="0"/>
              <a:t>M</a:t>
            </a:r>
            <a:r>
              <a:rPr lang="de-DE" sz="2600" dirty="0" smtClean="0"/>
              <a:t>enü erfolgen:  </a:t>
            </a:r>
            <a:br>
              <a:rPr lang="de-DE" sz="2600" dirty="0" smtClean="0"/>
            </a:br>
            <a:r>
              <a:rPr lang="de-DE" sz="2200" b="1" dirty="0">
                <a:latin typeface="Arial" pitchFamily="34" charset="0"/>
                <a:cs typeface="Arial" pitchFamily="34" charset="0"/>
              </a:rPr>
              <a:t>Datenmanagement</a:t>
            </a:r>
            <a:r>
              <a:rPr lang="de-DE" sz="2600" dirty="0" smtClean="0"/>
              <a:t> </a:t>
            </a:r>
            <a:r>
              <a:rPr lang="de-DE" sz="2200" b="1" dirty="0" smtClean="0">
                <a:latin typeface="Arial" pitchFamily="34" charset="0"/>
                <a:cs typeface="Arial" pitchFamily="34" charset="0"/>
                <a:sym typeface="Wingdings" pitchFamily="2" charset="2"/>
              </a:rPr>
              <a:t> Variablen bearbeiten  Erzeuge neue Variable</a:t>
            </a:r>
            <a:r>
              <a:rPr lang="de-DE" dirty="0" smtClean="0">
                <a:sym typeface="Wingdings" pitchFamily="2" charset="2"/>
              </a:rPr>
              <a:t/>
            </a:r>
            <a:br>
              <a:rPr lang="de-DE" dirty="0" smtClean="0">
                <a:sym typeface="Wingdings" pitchFamily="2" charset="2"/>
              </a:rPr>
            </a:br>
            <a:endParaRPr lang="de-DE" dirty="0" smtClean="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4120505"/>
            <a:ext cx="5876925"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1210</Words>
  <Application>Microsoft Office PowerPoint</Application>
  <PresentationFormat>Bildschirmpräsentation (4:3)</PresentationFormat>
  <Paragraphs>124</Paragraphs>
  <Slides>31</Slides>
  <Notes>0</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Larissa</vt:lpstr>
      <vt:lpstr>Statistische Datenanalyse mit R, Der R-Commander</vt:lpstr>
      <vt:lpstr>Der R Commander</vt:lpstr>
      <vt:lpstr>Der R Commander</vt:lpstr>
      <vt:lpstr>Der R Commander</vt:lpstr>
      <vt:lpstr>Datenmanagement</vt:lpstr>
      <vt:lpstr>Datenmanagement</vt:lpstr>
      <vt:lpstr>Datenmanagement</vt:lpstr>
      <vt:lpstr>Datenmanagement</vt:lpstr>
      <vt:lpstr>Datenmanagement</vt:lpstr>
      <vt:lpstr>Datenmanagement</vt:lpstr>
      <vt:lpstr>Deskriptive Statistik</vt:lpstr>
      <vt:lpstr>Deskriptive Statistik</vt:lpstr>
      <vt:lpstr>Exkurs Datentypen</vt:lpstr>
      <vt:lpstr>PowerPoint-Präsentation</vt:lpstr>
      <vt:lpstr>Grafiken</vt:lpstr>
      <vt:lpstr>Grafiken</vt:lpstr>
      <vt:lpstr>Grafiken</vt:lpstr>
      <vt:lpstr>Grafiken</vt:lpstr>
      <vt:lpstr>Grafiken</vt:lpstr>
      <vt:lpstr>Grafiken exportieren</vt:lpstr>
      <vt:lpstr>Übung</vt:lpstr>
      <vt:lpstr>Lösung I</vt:lpstr>
      <vt:lpstr>Lösung II</vt:lpstr>
      <vt:lpstr>Lösung III</vt:lpstr>
      <vt:lpstr>Lösung IV</vt:lpstr>
      <vt:lpstr>Übung 2</vt:lpstr>
      <vt:lpstr>Lösung 2.1</vt:lpstr>
      <vt:lpstr>Lösung 2.2</vt:lpstr>
      <vt:lpstr>Lösung 2.3.</vt:lpstr>
      <vt:lpstr>Lösung 2.4</vt:lpstr>
      <vt:lpstr>Lösung 2.5</vt:lpstr>
    </vt:vector>
  </TitlesOfParts>
  <Company>Leibniz Universität Hannover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with R, 2nd part</dc:title>
  <dc:creator>Andrea Denecke</dc:creator>
  <cp:lastModifiedBy>Andrea Denecke</cp:lastModifiedBy>
  <cp:revision>148</cp:revision>
  <dcterms:created xsi:type="dcterms:W3CDTF">2012-08-29T09:30:24Z</dcterms:created>
  <dcterms:modified xsi:type="dcterms:W3CDTF">2016-03-24T10:57:46Z</dcterms:modified>
</cp:coreProperties>
</file>